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Candara"/>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000000"/>
          </p15:clr>
        </p15:guide>
        <p15:guide id="2" pos="2880">
          <p15:clr>
            <a:srgbClr val="000000"/>
          </p15:clr>
        </p15:guide>
        <p15:guide id="3" pos="72">
          <p15:clr>
            <a:srgbClr val="9AA0A6"/>
          </p15:clr>
        </p15:guide>
        <p15:guide id="4" pos="288">
          <p15:clr>
            <a:srgbClr val="9AA0A6"/>
          </p15:clr>
        </p15:guide>
      </p15:sldGuideLst>
    </p:ext>
    <p:ext uri="http://customooxmlschemas.google.com/">
      <go:slidesCustomData xmlns:go="http://customooxmlschemas.google.com/" r:id="rId32" roundtripDataSignature="AMtx7mgBkZncyErIfDNXuvKBwjv0l+tvw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5D4918B-FEBD-40FF-BE19-196F65B3A4B6}">
  <a:tblStyle styleId="{C5D4918B-FEBD-40FF-BE19-196F65B3A4B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 pos="72"/>
        <p:guide pos="28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Candara-regular.fntdata"/><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Candara-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Candara-boldItalic.fntdata"/><Relationship Id="rId30" Type="http://schemas.openxmlformats.org/officeDocument/2006/relationships/font" Target="fonts/Candara-italic.fntdata"/><Relationship Id="rId11" Type="http://schemas.openxmlformats.org/officeDocument/2006/relationships/slide" Target="slides/slide5.xml"/><Relationship Id="rId10" Type="http://schemas.openxmlformats.org/officeDocument/2006/relationships/slide" Target="slides/slide4.xml"/><Relationship Id="rId32" Type="http://customschemas.google.com/relationships/presentationmetadata" Target="meta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 name="Google Shape;91;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2" name="Google Shape;92;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12fad8aead9_0_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g12fad8aead9_0_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6" name="Google Shape;246;g12fad8aead9_0_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12fad8aead9_0_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g12fad8aead9_0_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4" name="Google Shape;264;g12fad8aead9_0_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12fad8aead9_0_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g12fad8aead9_0_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1" name="Google Shape;281;g12fad8aead9_0_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12fad8aead9_0_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g12fad8aead9_0_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7" name="Google Shape;297;g12fad8aead9_0_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12fad8aead9_0_2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g12fad8aead9_0_2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2" name="Google Shape;312;g12fad8aead9_0_2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12fad8aead9_0_2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g12fad8aead9_0_26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9" name="Google Shape;329;g12fad8aead9_0_26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1306694f8f3_0_1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6" name="Google Shape;346;g1306694f8f3_0_1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7" name="Google Shape;347;g1306694f8f3_0_1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1306694f8f3_0_1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g1306694f8f3_0_1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2" name="Google Shape;362;g1306694f8f3_0_1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131a8d3d099_0_1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 name="Google Shape;377;g131a8d3d099_0_1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8" name="Google Shape;378;g131a8d3d099_0_1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131a8d3d099_0_1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g131a8d3d099_0_1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5" name="Google Shape;395;g131a8d3d099_0_1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 name="Google Shape;108;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131a8d3d099_0_1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2" name="Google Shape;412;g131a8d3d099_0_17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3" name="Google Shape;413;g131a8d3d099_0_17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131a8d3d099_0_2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131a8d3d099_0_2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1" name="Google Shape;431;g131a8d3d099_0_2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 name="Google Shape;127;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12fad8aead9_0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g12fad8aead9_0_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 name="Google Shape;145;g12fad8aead9_0_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12fad8aead9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g12fad8aead9_0_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3" name="Google Shape;163;g12fad8aead9_0_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12fad8aead9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g12fad8aead9_0_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9" name="Google Shape;179;g12fad8aead9_0_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12fad8aead9_0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g12fad8aead9_0_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6" name="Google Shape;196;g12fad8aead9_0_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12fad8aead9_0_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g12fad8aead9_0_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3" name="Google Shape;213;g12fad8aead9_0_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2fad8aead9_0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g12fad8aead9_0_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g12fad8aead9_0_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15" name="Shape 15"/>
        <p:cNvGrpSpPr/>
        <p:nvPr/>
      </p:nvGrpSpPr>
      <p:grpSpPr>
        <a:xfrm>
          <a:off x="0" y="0"/>
          <a:ext cx="0" cy="0"/>
          <a:chOff x="0" y="0"/>
          <a:chExt cx="0" cy="0"/>
        </a:xfrm>
      </p:grpSpPr>
      <p:sp>
        <p:nvSpPr>
          <p:cNvPr id="16" name="Google Shape;16;p5"/>
          <p:cNvSpPr txBox="1"/>
          <p:nvPr>
            <p:ph idx="1" type="body"/>
          </p:nvPr>
        </p:nvSpPr>
        <p:spPr>
          <a:xfrm>
            <a:off x="304800" y="1314451"/>
            <a:ext cx="8229600" cy="3394472"/>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 name="Google Shape;17;p5"/>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5"/>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5"/>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0" name="Shape 70"/>
        <p:cNvGrpSpPr/>
        <p:nvPr/>
      </p:nvGrpSpPr>
      <p:grpSpPr>
        <a:xfrm>
          <a:off x="0" y="0"/>
          <a:ext cx="0" cy="0"/>
          <a:chOff x="0" y="0"/>
          <a:chExt cx="0" cy="0"/>
        </a:xfrm>
      </p:grpSpPr>
      <p:sp>
        <p:nvSpPr>
          <p:cNvPr id="71" name="Google Shape;71;p14"/>
          <p:cNvSpPr txBox="1"/>
          <p:nvPr>
            <p:ph type="title"/>
          </p:nvPr>
        </p:nvSpPr>
        <p:spPr>
          <a:xfrm>
            <a:off x="1792288" y="3600450"/>
            <a:ext cx="5486400" cy="425054"/>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4"/>
          <p:cNvSpPr/>
          <p:nvPr>
            <p:ph idx="2" type="pic"/>
          </p:nvPr>
        </p:nvSpPr>
        <p:spPr>
          <a:xfrm>
            <a:off x="1792288" y="459581"/>
            <a:ext cx="5486400" cy="3086100"/>
          </a:xfrm>
          <a:prstGeom prst="rect">
            <a:avLst/>
          </a:prstGeom>
          <a:noFill/>
          <a:ln>
            <a:noFill/>
          </a:ln>
        </p:spPr>
      </p:sp>
      <p:sp>
        <p:nvSpPr>
          <p:cNvPr id="73" name="Google Shape;73;p14"/>
          <p:cNvSpPr txBox="1"/>
          <p:nvPr>
            <p:ph idx="1" type="body"/>
          </p:nvPr>
        </p:nvSpPr>
        <p:spPr>
          <a:xfrm>
            <a:off x="1792288" y="4025503"/>
            <a:ext cx="5486400" cy="603647"/>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74" name="Google Shape;74;p14"/>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4"/>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4"/>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7" name="Shape 77"/>
        <p:cNvGrpSpPr/>
        <p:nvPr/>
      </p:nvGrpSpPr>
      <p:grpSpPr>
        <a:xfrm>
          <a:off x="0" y="0"/>
          <a:ext cx="0" cy="0"/>
          <a:chOff x="0" y="0"/>
          <a:chExt cx="0" cy="0"/>
        </a:xfrm>
      </p:grpSpPr>
      <p:sp>
        <p:nvSpPr>
          <p:cNvPr id="78" name="Google Shape;78;p15"/>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5"/>
          <p:cNvSpPr txBox="1"/>
          <p:nvPr>
            <p:ph idx="1" type="body"/>
          </p:nvPr>
        </p:nvSpPr>
        <p:spPr>
          <a:xfrm rot="5400000">
            <a:off x="2874764" y="-1217413"/>
            <a:ext cx="3394472"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0" name="Google Shape;80;p15"/>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15"/>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5"/>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3" name="Shape 83"/>
        <p:cNvGrpSpPr/>
        <p:nvPr/>
      </p:nvGrpSpPr>
      <p:grpSpPr>
        <a:xfrm>
          <a:off x="0" y="0"/>
          <a:ext cx="0" cy="0"/>
          <a:chOff x="0" y="0"/>
          <a:chExt cx="0" cy="0"/>
        </a:xfrm>
      </p:grpSpPr>
      <p:sp>
        <p:nvSpPr>
          <p:cNvPr id="84" name="Google Shape;84;p16"/>
          <p:cNvSpPr txBox="1"/>
          <p:nvPr>
            <p:ph type="title"/>
          </p:nvPr>
        </p:nvSpPr>
        <p:spPr>
          <a:xfrm rot="5400000">
            <a:off x="5463778" y="1371601"/>
            <a:ext cx="4388644"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16"/>
          <p:cNvSpPr txBox="1"/>
          <p:nvPr>
            <p:ph idx="1" type="body"/>
          </p:nvPr>
        </p:nvSpPr>
        <p:spPr>
          <a:xfrm rot="5400000">
            <a:off x="1272778" y="-609599"/>
            <a:ext cx="4388644"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6" name="Google Shape;86;p16"/>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6"/>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16"/>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6"/>
          <p:cNvSpPr txBox="1"/>
          <p:nvPr>
            <p:ph type="ctrTitle"/>
          </p:nvPr>
        </p:nvSpPr>
        <p:spPr>
          <a:xfrm>
            <a:off x="685800" y="1597819"/>
            <a:ext cx="7772400" cy="1102519"/>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6"/>
          <p:cNvSpPr txBox="1"/>
          <p:nvPr>
            <p:ph idx="1" type="subTitle"/>
          </p:nvPr>
        </p:nvSpPr>
        <p:spPr>
          <a:xfrm>
            <a:off x="1371600" y="2914650"/>
            <a:ext cx="6400800" cy="131445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23" name="Google Shape;23;p6"/>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6"/>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6"/>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7"/>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7"/>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 name="Google Shape;29;p7"/>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7"/>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7"/>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2" name="Shape 32"/>
        <p:cNvGrpSpPr/>
        <p:nvPr/>
      </p:nvGrpSpPr>
      <p:grpSpPr>
        <a:xfrm>
          <a:off x="0" y="0"/>
          <a:ext cx="0" cy="0"/>
          <a:chOff x="0" y="0"/>
          <a:chExt cx="0" cy="0"/>
        </a:xfrm>
      </p:grpSpPr>
      <p:sp>
        <p:nvSpPr>
          <p:cNvPr id="33" name="Google Shape;33;p8"/>
          <p:cNvSpPr txBox="1"/>
          <p:nvPr>
            <p:ph type="title"/>
          </p:nvPr>
        </p:nvSpPr>
        <p:spPr>
          <a:xfrm>
            <a:off x="722313" y="3305176"/>
            <a:ext cx="7772400" cy="1021556"/>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8"/>
          <p:cNvSpPr txBox="1"/>
          <p:nvPr>
            <p:ph idx="1" type="body"/>
          </p:nvPr>
        </p:nvSpPr>
        <p:spPr>
          <a:xfrm>
            <a:off x="722313" y="2180035"/>
            <a:ext cx="7772400" cy="1125140"/>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5" name="Google Shape;35;p8"/>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8"/>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8"/>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9"/>
          <p:cNvSpPr txBox="1"/>
          <p:nvPr>
            <p:ph idx="1" type="body"/>
          </p:nvPr>
        </p:nvSpPr>
        <p:spPr>
          <a:xfrm>
            <a:off x="457200" y="1200151"/>
            <a:ext cx="4038600" cy="3394472"/>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41" name="Google Shape;41;p9"/>
          <p:cNvSpPr txBox="1"/>
          <p:nvPr>
            <p:ph idx="2" type="body"/>
          </p:nvPr>
        </p:nvSpPr>
        <p:spPr>
          <a:xfrm>
            <a:off x="4648200" y="1200151"/>
            <a:ext cx="4038600" cy="3394472"/>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42" name="Google Shape;42;p9"/>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9"/>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9"/>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5" name="Shape 45"/>
        <p:cNvGrpSpPr/>
        <p:nvPr/>
      </p:nvGrpSpPr>
      <p:grpSpPr>
        <a:xfrm>
          <a:off x="0" y="0"/>
          <a:ext cx="0" cy="0"/>
          <a:chOff x="0" y="0"/>
          <a:chExt cx="0" cy="0"/>
        </a:xfrm>
      </p:grpSpPr>
      <p:sp>
        <p:nvSpPr>
          <p:cNvPr id="46" name="Google Shape;46;p10"/>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0"/>
          <p:cNvSpPr txBox="1"/>
          <p:nvPr>
            <p:ph idx="1" type="body"/>
          </p:nvPr>
        </p:nvSpPr>
        <p:spPr>
          <a:xfrm>
            <a:off x="457200" y="1151335"/>
            <a:ext cx="4040188" cy="47982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8" name="Google Shape;48;p10"/>
          <p:cNvSpPr txBox="1"/>
          <p:nvPr>
            <p:ph idx="2" type="body"/>
          </p:nvPr>
        </p:nvSpPr>
        <p:spPr>
          <a:xfrm>
            <a:off x="457200" y="1631156"/>
            <a:ext cx="4040188" cy="2963466"/>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9" name="Google Shape;49;p10"/>
          <p:cNvSpPr txBox="1"/>
          <p:nvPr>
            <p:ph idx="3" type="body"/>
          </p:nvPr>
        </p:nvSpPr>
        <p:spPr>
          <a:xfrm>
            <a:off x="4645026" y="1151335"/>
            <a:ext cx="4041775" cy="47982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50" name="Google Shape;50;p10"/>
          <p:cNvSpPr txBox="1"/>
          <p:nvPr>
            <p:ph idx="4" type="body"/>
          </p:nvPr>
        </p:nvSpPr>
        <p:spPr>
          <a:xfrm>
            <a:off x="4645026" y="1631156"/>
            <a:ext cx="4041775" cy="2963466"/>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51" name="Google Shape;51;p10"/>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0"/>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0"/>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4" name="Shape 54"/>
        <p:cNvGrpSpPr/>
        <p:nvPr/>
      </p:nvGrpSpPr>
      <p:grpSpPr>
        <a:xfrm>
          <a:off x="0" y="0"/>
          <a:ext cx="0" cy="0"/>
          <a:chOff x="0" y="0"/>
          <a:chExt cx="0" cy="0"/>
        </a:xfrm>
      </p:grpSpPr>
      <p:sp>
        <p:nvSpPr>
          <p:cNvPr id="55" name="Google Shape;55;p11"/>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1"/>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1"/>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11"/>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9" name="Shape 59"/>
        <p:cNvGrpSpPr/>
        <p:nvPr/>
      </p:nvGrpSpPr>
      <p:grpSpPr>
        <a:xfrm>
          <a:off x="0" y="0"/>
          <a:ext cx="0" cy="0"/>
          <a:chOff x="0" y="0"/>
          <a:chExt cx="0" cy="0"/>
        </a:xfrm>
      </p:grpSpPr>
      <p:sp>
        <p:nvSpPr>
          <p:cNvPr id="60" name="Google Shape;60;p12"/>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2"/>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12"/>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3" name="Shape 63"/>
        <p:cNvGrpSpPr/>
        <p:nvPr/>
      </p:nvGrpSpPr>
      <p:grpSpPr>
        <a:xfrm>
          <a:off x="0" y="0"/>
          <a:ext cx="0" cy="0"/>
          <a:chOff x="0" y="0"/>
          <a:chExt cx="0" cy="0"/>
        </a:xfrm>
      </p:grpSpPr>
      <p:sp>
        <p:nvSpPr>
          <p:cNvPr id="64" name="Google Shape;64;p13"/>
          <p:cNvSpPr txBox="1"/>
          <p:nvPr>
            <p:ph type="title"/>
          </p:nvPr>
        </p:nvSpPr>
        <p:spPr>
          <a:xfrm>
            <a:off x="457201" y="204787"/>
            <a:ext cx="3008313" cy="8715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3"/>
          <p:cNvSpPr txBox="1"/>
          <p:nvPr>
            <p:ph idx="1" type="body"/>
          </p:nvPr>
        </p:nvSpPr>
        <p:spPr>
          <a:xfrm>
            <a:off x="3575050" y="204788"/>
            <a:ext cx="5111750" cy="4389835"/>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66" name="Google Shape;66;p13"/>
          <p:cNvSpPr txBox="1"/>
          <p:nvPr>
            <p:ph idx="2" type="body"/>
          </p:nvPr>
        </p:nvSpPr>
        <p:spPr>
          <a:xfrm>
            <a:off x="457201" y="1076326"/>
            <a:ext cx="3008313" cy="3518297"/>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7" name="Google Shape;67;p13"/>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3"/>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13"/>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solidFill>
      </p:bgPr>
    </p:bg>
    <p:spTree>
      <p:nvGrpSpPr>
        <p:cNvPr id="9" name="Shape 9"/>
        <p:cNvGrpSpPr/>
        <p:nvPr/>
      </p:nvGrpSpPr>
      <p:grpSpPr>
        <a:xfrm>
          <a:off x="0" y="0"/>
          <a:ext cx="0" cy="0"/>
          <a:chOff x="0" y="0"/>
          <a:chExt cx="0" cy="0"/>
        </a:xfrm>
      </p:grpSpPr>
      <p:sp>
        <p:nvSpPr>
          <p:cNvPr id="10" name="Google Shape;10;p4"/>
          <p:cNvSpPr txBox="1"/>
          <p:nvPr>
            <p:ph type="title"/>
          </p:nvPr>
        </p:nvSpPr>
        <p:spPr>
          <a:xfrm>
            <a:off x="457200" y="205979"/>
            <a:ext cx="8229600" cy="85725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4"/>
          <p:cNvSpPr txBox="1"/>
          <p:nvPr>
            <p:ph idx="1" type="body"/>
          </p:nvPr>
        </p:nvSpPr>
        <p:spPr>
          <a:xfrm>
            <a:off x="457200" y="1200151"/>
            <a:ext cx="8229600" cy="3394472"/>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4"/>
          <p:cNvSpPr txBox="1"/>
          <p:nvPr>
            <p:ph idx="10" type="dt"/>
          </p:nvPr>
        </p:nvSpPr>
        <p:spPr>
          <a:xfrm>
            <a:off x="457200" y="4767263"/>
            <a:ext cx="21336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4"/>
          <p:cNvSpPr txBox="1"/>
          <p:nvPr>
            <p:ph idx="11" type="ftr"/>
          </p:nvPr>
        </p:nvSpPr>
        <p:spPr>
          <a:xfrm>
            <a:off x="3124200" y="4767263"/>
            <a:ext cx="28956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4"/>
          <p:cNvSpPr txBox="1"/>
          <p:nvPr>
            <p:ph idx="12" type="sldNum"/>
          </p:nvPr>
        </p:nvSpPr>
        <p:spPr>
          <a:xfrm>
            <a:off x="6553200" y="4767263"/>
            <a:ext cx="21336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2.png"/><Relationship Id="rId5"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
          <p:cNvSpPr/>
          <p:nvPr/>
        </p:nvSpPr>
        <p:spPr>
          <a:xfrm>
            <a:off x="719737" y="1733550"/>
            <a:ext cx="4907096" cy="7386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200"/>
              <a:buFont typeface="Arial"/>
              <a:buNone/>
            </a:pPr>
            <a:r>
              <a:rPr b="1" i="0" lang="en-US" sz="4200" u="none" cap="none" strike="noStrike">
                <a:solidFill>
                  <a:srgbClr val="0F243E"/>
                </a:solidFill>
                <a:latin typeface="Candara"/>
                <a:ea typeface="Candara"/>
                <a:cs typeface="Candara"/>
                <a:sym typeface="Candara"/>
              </a:rPr>
              <a:t>Media Pembelajaran</a:t>
            </a:r>
            <a:endParaRPr b="1" i="0" sz="4200" u="none" cap="none" strike="noStrike">
              <a:solidFill>
                <a:srgbClr val="0F243E"/>
              </a:solidFill>
              <a:latin typeface="Candara"/>
              <a:ea typeface="Candara"/>
              <a:cs typeface="Candara"/>
              <a:sym typeface="Candara"/>
            </a:endParaRPr>
          </a:p>
        </p:txBody>
      </p:sp>
      <p:sp>
        <p:nvSpPr>
          <p:cNvPr id="95" name="Google Shape;95;p1"/>
          <p:cNvSpPr/>
          <p:nvPr/>
        </p:nvSpPr>
        <p:spPr>
          <a:xfrm>
            <a:off x="338645" y="2522494"/>
            <a:ext cx="5669280" cy="101565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dk1"/>
                </a:solidFill>
                <a:latin typeface="Batang"/>
                <a:ea typeface="Batang"/>
                <a:cs typeface="Batang"/>
                <a:sym typeface="Batang"/>
              </a:rPr>
              <a:t>Sosiologi</a:t>
            </a:r>
            <a:endParaRPr b="1" i="0" sz="6000" u="none" cap="none" strike="noStrike">
              <a:solidFill>
                <a:schemeClr val="dk1"/>
              </a:solidFill>
              <a:latin typeface="Batang"/>
              <a:ea typeface="Batang"/>
              <a:cs typeface="Batang"/>
              <a:sym typeface="Batang"/>
            </a:endParaRPr>
          </a:p>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dk1"/>
                </a:solidFill>
                <a:latin typeface="Batang"/>
                <a:ea typeface="Batang"/>
                <a:cs typeface="Batang"/>
                <a:sym typeface="Batang"/>
              </a:rPr>
              <a:t>untuk SMA/MA Kelas X</a:t>
            </a:r>
            <a:endParaRPr b="1" i="0" sz="2400" u="none" cap="none" strike="noStrike">
              <a:solidFill>
                <a:schemeClr val="dk1"/>
              </a:solidFill>
              <a:latin typeface="Batang"/>
              <a:ea typeface="Batang"/>
              <a:cs typeface="Batang"/>
              <a:sym typeface="Batang"/>
            </a:endParaRPr>
          </a:p>
        </p:txBody>
      </p:sp>
      <p:cxnSp>
        <p:nvCxnSpPr>
          <p:cNvPr id="96" name="Google Shape;96;p1"/>
          <p:cNvCxnSpPr/>
          <p:nvPr/>
        </p:nvCxnSpPr>
        <p:spPr>
          <a:xfrm>
            <a:off x="567245" y="2533650"/>
            <a:ext cx="5212080" cy="0"/>
          </a:xfrm>
          <a:prstGeom prst="straightConnector1">
            <a:avLst/>
          </a:prstGeom>
          <a:noFill/>
          <a:ln cap="flat" cmpd="sng" w="57150">
            <a:solidFill>
              <a:schemeClr val="dk1"/>
            </a:solidFill>
            <a:prstDash val="solid"/>
            <a:round/>
            <a:headEnd len="sm" w="sm" type="none"/>
            <a:tailEnd len="sm" w="sm" type="none"/>
          </a:ln>
          <a:effectLst>
            <a:outerShdw blurRad="40000" rotWithShape="0" dir="5400000" dist="23000">
              <a:srgbClr val="000000">
                <a:alpha val="34117"/>
              </a:srgbClr>
            </a:outerShdw>
          </a:effectLst>
        </p:spPr>
      </p:cxnSp>
      <p:grpSp>
        <p:nvGrpSpPr>
          <p:cNvPr id="97" name="Google Shape;97;p1"/>
          <p:cNvGrpSpPr/>
          <p:nvPr/>
        </p:nvGrpSpPr>
        <p:grpSpPr>
          <a:xfrm>
            <a:off x="0" y="4302125"/>
            <a:ext cx="9144000" cy="841375"/>
            <a:chOff x="0" y="4302125"/>
            <a:chExt cx="9144000" cy="841375"/>
          </a:xfrm>
        </p:grpSpPr>
        <p:grpSp>
          <p:nvGrpSpPr>
            <p:cNvPr id="98" name="Google Shape;98;p1"/>
            <p:cNvGrpSpPr/>
            <p:nvPr/>
          </p:nvGrpSpPr>
          <p:grpSpPr>
            <a:xfrm>
              <a:off x="0" y="4302125"/>
              <a:ext cx="9144000" cy="841375"/>
              <a:chOff x="0" y="4302125"/>
              <a:chExt cx="9144000" cy="841375"/>
            </a:xfrm>
          </p:grpSpPr>
          <p:grpSp>
            <p:nvGrpSpPr>
              <p:cNvPr id="99" name="Google Shape;99;p1"/>
              <p:cNvGrpSpPr/>
              <p:nvPr/>
            </p:nvGrpSpPr>
            <p:grpSpPr>
              <a:xfrm>
                <a:off x="0" y="4302125"/>
                <a:ext cx="9144000" cy="841375"/>
                <a:chOff x="0" y="4302125"/>
                <a:chExt cx="9144000" cy="841375"/>
              </a:xfrm>
            </p:grpSpPr>
            <p:pic>
              <p:nvPicPr>
                <p:cNvPr descr="E:\ELISA\ERLANGGA LISA\2017\TEMPLATE PPT\SMP PPKN kelas X kelompok wajib\SMP PPKN kelas X kelompok wajib.png" id="100" name="Google Shape;100;p1"/>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101" name="Google Shape;101;p1"/>
                <p:cNvSpPr txBox="1"/>
                <p:nvPr/>
              </p:nvSpPr>
              <p:spPr>
                <a:xfrm>
                  <a:off x="2057400" y="4732407"/>
                  <a:ext cx="5334000" cy="353943"/>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102" name="Google Shape;102;p1"/>
              <p:cNvPicPr preferRelativeResize="0"/>
              <p:nvPr/>
            </p:nvPicPr>
            <p:blipFill rotWithShape="1">
              <a:blip r:embed="rId4">
                <a:alphaModFix/>
              </a:blip>
              <a:srcRect b="0" l="0" r="0" t="18873"/>
              <a:stretch/>
            </p:blipFill>
            <p:spPr>
              <a:xfrm>
                <a:off x="6172200" y="4734224"/>
                <a:ext cx="2743200" cy="350308"/>
              </a:xfrm>
              <a:prstGeom prst="rect">
                <a:avLst/>
              </a:prstGeom>
              <a:noFill/>
              <a:ln>
                <a:noFill/>
              </a:ln>
            </p:spPr>
          </p:pic>
        </p:grpSp>
        <p:sp>
          <p:nvSpPr>
            <p:cNvPr id="103" name="Google Shape;103;p1"/>
            <p:cNvSpPr/>
            <p:nvPr/>
          </p:nvSpPr>
          <p:spPr>
            <a:xfrm>
              <a:off x="0" y="4722812"/>
              <a:ext cx="1066800" cy="363538"/>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pic>
        <p:nvPicPr>
          <p:cNvPr id="104" name="Google Shape;104;p1"/>
          <p:cNvPicPr preferRelativeResize="0"/>
          <p:nvPr/>
        </p:nvPicPr>
        <p:blipFill rotWithShape="1">
          <a:blip r:embed="rId5">
            <a:alphaModFix/>
          </a:blip>
          <a:srcRect b="0" l="0" r="0" t="0"/>
          <a:stretch/>
        </p:blipFill>
        <p:spPr>
          <a:xfrm>
            <a:off x="6007925" y="348800"/>
            <a:ext cx="2830139" cy="3997327"/>
          </a:xfrm>
          <a:prstGeom prst="rect">
            <a:avLst/>
          </a:prstGeom>
          <a:noFill/>
          <a:ln>
            <a:noFill/>
          </a:ln>
          <a:effectLst>
            <a:outerShdw blurRad="57150" rotWithShape="0" algn="bl" dir="5400000" dist="19050">
              <a:srgbClr val="000000">
                <a:alpha val="49411"/>
              </a:srgbClr>
            </a:outerShdw>
          </a:effectLst>
        </p:spPr>
      </p:pic>
    </p:spTree>
  </p:cSld>
  <p:clrMapOvr>
    <a:masterClrMapping/>
  </p:clrMapOvr>
  <p:transition spd="slow">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3700"/>
                                  </p:stCondLst>
                                  <p:childTnLst>
                                    <p:set>
                                      <p:cBhvr>
                                        <p:cTn dur="1" fill="hold">
                                          <p:stCondLst>
                                            <p:cond delay="0"/>
                                          </p:stCondLst>
                                        </p:cTn>
                                        <p:tgtEl>
                                          <p:spTgt spid="94"/>
                                        </p:tgtEl>
                                        <p:attrNameLst>
                                          <p:attrName>style.visibility</p:attrName>
                                        </p:attrNameLst>
                                      </p:cBhvr>
                                      <p:to>
                                        <p:strVal val="visible"/>
                                      </p:to>
                                    </p:set>
                                    <p:animEffect filter="fade" transition="in">
                                      <p:cBhvr>
                                        <p:cTn dur="2000"/>
                                        <p:tgtEl>
                                          <p:spTgt spid="94"/>
                                        </p:tgtEl>
                                      </p:cBhvr>
                                    </p:animEffect>
                                  </p:childTnLst>
                                </p:cTn>
                              </p:par>
                              <p:par>
                                <p:cTn fill="hold" nodeType="withEffect" presetClass="entr" presetID="10" presetSubtype="0">
                                  <p:stCondLst>
                                    <p:cond delay="8400"/>
                                  </p:stCondLst>
                                  <p:childTnLst>
                                    <p:set>
                                      <p:cBhvr>
                                        <p:cTn dur="1" fill="hold">
                                          <p:stCondLst>
                                            <p:cond delay="0"/>
                                          </p:stCondLst>
                                        </p:cTn>
                                        <p:tgtEl>
                                          <p:spTgt spid="95"/>
                                        </p:tgtEl>
                                        <p:attrNameLst>
                                          <p:attrName>style.visibility</p:attrName>
                                        </p:attrNameLst>
                                      </p:cBhvr>
                                      <p:to>
                                        <p:strVal val="visible"/>
                                      </p:to>
                                    </p:set>
                                    <p:animEffect filter="fade" transition="in">
                                      <p:cBhvr>
                                        <p:cTn dur="1900"/>
                                        <p:tgtEl>
                                          <p:spTgt spid="95"/>
                                        </p:tgtEl>
                                      </p:cBhvr>
                                    </p:animEffect>
                                  </p:childTnLst>
                                </p:cTn>
                              </p:par>
                              <p:par>
                                <p:cTn fill="hold" nodeType="withEffect" presetClass="entr" presetID="10" presetSubtype="0">
                                  <p:stCondLst>
                                    <p:cond delay="6000"/>
                                  </p:stCondLst>
                                  <p:childTnLst>
                                    <p:set>
                                      <p:cBhvr>
                                        <p:cTn dur="1" fill="hold">
                                          <p:stCondLst>
                                            <p:cond delay="0"/>
                                          </p:stCondLst>
                                        </p:cTn>
                                        <p:tgtEl>
                                          <p:spTgt spid="96"/>
                                        </p:tgtEl>
                                        <p:attrNameLst>
                                          <p:attrName>style.visibility</p:attrName>
                                        </p:attrNameLst>
                                      </p:cBhvr>
                                      <p:to>
                                        <p:strVal val="visible"/>
                                      </p:to>
                                    </p:set>
                                    <p:animEffect filter="fade" transition="in">
                                      <p:cBhvr>
                                        <p:cTn dur="2300"/>
                                        <p:tgtEl>
                                          <p:spTgt spid="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grpSp>
        <p:nvGrpSpPr>
          <p:cNvPr id="248" name="Google Shape;248;g12fad8aead9_0_40"/>
          <p:cNvGrpSpPr/>
          <p:nvPr/>
        </p:nvGrpSpPr>
        <p:grpSpPr>
          <a:xfrm>
            <a:off x="0" y="4302125"/>
            <a:ext cx="9144000" cy="841375"/>
            <a:chOff x="0" y="4302125"/>
            <a:chExt cx="9144000" cy="841375"/>
          </a:xfrm>
        </p:grpSpPr>
        <p:grpSp>
          <p:nvGrpSpPr>
            <p:cNvPr id="249" name="Google Shape;249;g12fad8aead9_0_40"/>
            <p:cNvGrpSpPr/>
            <p:nvPr/>
          </p:nvGrpSpPr>
          <p:grpSpPr>
            <a:xfrm>
              <a:off x="0" y="4302125"/>
              <a:ext cx="9144000" cy="841375"/>
              <a:chOff x="0" y="4302125"/>
              <a:chExt cx="9144000" cy="841375"/>
            </a:xfrm>
          </p:grpSpPr>
          <p:grpSp>
            <p:nvGrpSpPr>
              <p:cNvPr id="250" name="Google Shape;250;g12fad8aead9_0_40"/>
              <p:cNvGrpSpPr/>
              <p:nvPr/>
            </p:nvGrpSpPr>
            <p:grpSpPr>
              <a:xfrm>
                <a:off x="0" y="4302125"/>
                <a:ext cx="9144000" cy="841375"/>
                <a:chOff x="0" y="4302125"/>
                <a:chExt cx="9144000" cy="841375"/>
              </a:xfrm>
            </p:grpSpPr>
            <p:pic>
              <p:nvPicPr>
                <p:cNvPr descr="E:\ELISA\ERLANGGA LISA\2017\TEMPLATE PPT\SMP PPKN kelas X kelompok wajib\SMP PPKN kelas X kelompok wajib.png" id="251" name="Google Shape;251;g12fad8aead9_0_40"/>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252" name="Google Shape;252;g12fad8aead9_0_40"/>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253" name="Google Shape;253;g12fad8aead9_0_40"/>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254" name="Google Shape;254;g12fad8aead9_0_40"/>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255" name="Google Shape;255;g12fad8aead9_0_40"/>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256" name="Google Shape;256;g12fad8aead9_0_40"/>
          <p:cNvSpPr txBox="1"/>
          <p:nvPr/>
        </p:nvSpPr>
        <p:spPr>
          <a:xfrm>
            <a:off x="114300" y="638988"/>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3. Pendekatan Interaksi Sosial</a:t>
            </a:r>
            <a:endParaRPr b="1" sz="1600">
              <a:solidFill>
                <a:srgbClr val="2C987E"/>
              </a:solidFill>
              <a:latin typeface="Calibri"/>
              <a:ea typeface="Calibri"/>
              <a:cs typeface="Calibri"/>
              <a:sym typeface="Calibri"/>
            </a:endParaRPr>
          </a:p>
        </p:txBody>
      </p:sp>
      <p:sp>
        <p:nvSpPr>
          <p:cNvPr id="257" name="Google Shape;257;g12fad8aead9_0_40"/>
          <p:cNvSpPr txBox="1"/>
          <p:nvPr/>
        </p:nvSpPr>
        <p:spPr>
          <a:xfrm>
            <a:off x="457200" y="1173725"/>
            <a:ext cx="63351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Untuk mempelajari interaksi sosial, sosiolog menggunakan pendekatan tertentu yang dikenal dengan perspektif interaksionis (</a:t>
            </a:r>
            <a:r>
              <a:rPr b="1" lang="en-US" sz="1600">
                <a:solidFill>
                  <a:srgbClr val="2C987E"/>
                </a:solidFill>
                <a:latin typeface="Calibri"/>
                <a:ea typeface="Calibri"/>
                <a:cs typeface="Calibri"/>
                <a:sym typeface="Calibri"/>
              </a:rPr>
              <a:t>interactionist perspective</a:t>
            </a:r>
            <a:r>
              <a:rPr lang="en-US" sz="1600">
                <a:latin typeface="Calibri"/>
                <a:ea typeface="Calibri"/>
                <a:cs typeface="Calibri"/>
                <a:sym typeface="Calibri"/>
              </a:rPr>
              <a:t>).</a:t>
            </a:r>
            <a:endParaRPr sz="1600">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Salah satu pendekatan dalam perspektif interaksionis adalah interaksionisme simbolik. Kata “</a:t>
            </a:r>
            <a:r>
              <a:rPr b="1" lang="en-US" sz="1600">
                <a:solidFill>
                  <a:srgbClr val="2C987E"/>
                </a:solidFill>
                <a:latin typeface="Calibri"/>
                <a:ea typeface="Calibri"/>
                <a:cs typeface="Calibri"/>
                <a:sym typeface="Calibri"/>
              </a:rPr>
              <a:t>simbolik</a:t>
            </a:r>
            <a:r>
              <a:rPr lang="en-US" sz="1600">
                <a:latin typeface="Calibri"/>
                <a:ea typeface="Calibri"/>
                <a:cs typeface="Calibri"/>
                <a:sym typeface="Calibri"/>
              </a:rPr>
              <a:t>” mengacu pada penggunaan simbol-simbol dalam interaksi.</a:t>
            </a:r>
            <a:endParaRPr sz="1600">
              <a:latin typeface="Calibri"/>
              <a:ea typeface="Calibri"/>
              <a:cs typeface="Calibri"/>
              <a:sym typeface="Calibri"/>
            </a:endParaRPr>
          </a:p>
        </p:txBody>
      </p:sp>
      <p:sp>
        <p:nvSpPr>
          <p:cNvPr id="258" name="Google Shape;258;g12fad8aead9_0_40"/>
          <p:cNvSpPr txBox="1"/>
          <p:nvPr/>
        </p:nvSpPr>
        <p:spPr>
          <a:xfrm>
            <a:off x="457200" y="2836025"/>
            <a:ext cx="56097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Menurut </a:t>
            </a:r>
            <a:r>
              <a:rPr b="1" lang="en-US" sz="1600">
                <a:solidFill>
                  <a:srgbClr val="2C987E"/>
                </a:solidFill>
                <a:latin typeface="Calibri"/>
                <a:ea typeface="Calibri"/>
                <a:cs typeface="Calibri"/>
                <a:sym typeface="Calibri"/>
              </a:rPr>
              <a:t>W. I. Thomas</a:t>
            </a:r>
            <a:r>
              <a:rPr lang="en-US" sz="1600">
                <a:latin typeface="Calibri"/>
                <a:ea typeface="Calibri"/>
                <a:cs typeface="Calibri"/>
                <a:sym typeface="Calibri"/>
              </a:rPr>
              <a:t>, seseorang tidak langsung bereaksi atau memberi tanggapan (response) terhadap rangsangan (stimulus) dari luar, melainkan menilai atau mempertimbangkan terlebih dahulu berdasarkan definisi atas situasi.</a:t>
            </a:r>
            <a:endParaRPr sz="1600">
              <a:latin typeface="Calibri"/>
              <a:ea typeface="Calibri"/>
              <a:cs typeface="Calibri"/>
              <a:sym typeface="Calibri"/>
            </a:endParaRPr>
          </a:p>
        </p:txBody>
      </p:sp>
      <p:pic>
        <p:nvPicPr>
          <p:cNvPr id="259" name="Google Shape;259;g12fad8aead9_0_40"/>
          <p:cNvPicPr preferRelativeResize="0"/>
          <p:nvPr/>
        </p:nvPicPr>
        <p:blipFill rotWithShape="1">
          <a:blip r:embed="rId5">
            <a:alphaModFix/>
          </a:blip>
          <a:srcRect b="16722" l="0" r="0" t="0"/>
          <a:stretch/>
        </p:blipFill>
        <p:spPr>
          <a:xfrm>
            <a:off x="6207054" y="687750"/>
            <a:ext cx="2784546" cy="3158776"/>
          </a:xfrm>
          <a:prstGeom prst="rect">
            <a:avLst/>
          </a:prstGeom>
          <a:noFill/>
          <a:ln>
            <a:noFill/>
          </a:ln>
        </p:spPr>
      </p:pic>
      <p:sp>
        <p:nvSpPr>
          <p:cNvPr id="260" name="Google Shape;260;g12fad8aead9_0_40"/>
          <p:cNvSpPr txBox="1"/>
          <p:nvPr/>
        </p:nvSpPr>
        <p:spPr>
          <a:xfrm>
            <a:off x="6207050" y="3889675"/>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a:t>
            </a:r>
            <a:r>
              <a:rPr i="1" lang="en-US" sz="1200">
                <a:latin typeface="Calibri"/>
                <a:ea typeface="Calibri"/>
                <a:cs typeface="Calibri"/>
                <a:sym typeface="Calibri"/>
              </a:rPr>
              <a:t>wikipedia</a:t>
            </a:r>
            <a:endParaRPr b="0" i="1" sz="12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grpSp>
        <p:nvGrpSpPr>
          <p:cNvPr id="266" name="Google Shape;266;g12fad8aead9_0_45"/>
          <p:cNvGrpSpPr/>
          <p:nvPr/>
        </p:nvGrpSpPr>
        <p:grpSpPr>
          <a:xfrm>
            <a:off x="0" y="4302125"/>
            <a:ext cx="9144000" cy="841375"/>
            <a:chOff x="0" y="4302125"/>
            <a:chExt cx="9144000" cy="841375"/>
          </a:xfrm>
        </p:grpSpPr>
        <p:grpSp>
          <p:nvGrpSpPr>
            <p:cNvPr id="267" name="Google Shape;267;g12fad8aead9_0_45"/>
            <p:cNvGrpSpPr/>
            <p:nvPr/>
          </p:nvGrpSpPr>
          <p:grpSpPr>
            <a:xfrm>
              <a:off x="0" y="4302125"/>
              <a:ext cx="9144000" cy="841375"/>
              <a:chOff x="0" y="4302125"/>
              <a:chExt cx="9144000" cy="841375"/>
            </a:xfrm>
          </p:grpSpPr>
          <p:grpSp>
            <p:nvGrpSpPr>
              <p:cNvPr id="268" name="Google Shape;268;g12fad8aead9_0_45"/>
              <p:cNvGrpSpPr/>
              <p:nvPr/>
            </p:nvGrpSpPr>
            <p:grpSpPr>
              <a:xfrm>
                <a:off x="0" y="4302125"/>
                <a:ext cx="9144000" cy="841375"/>
                <a:chOff x="0" y="4302125"/>
                <a:chExt cx="9144000" cy="841375"/>
              </a:xfrm>
            </p:grpSpPr>
            <p:pic>
              <p:nvPicPr>
                <p:cNvPr descr="E:\ELISA\ERLANGGA LISA\2017\TEMPLATE PPT\SMP PPKN kelas X kelompok wajib\SMP PPKN kelas X kelompok wajib.png" id="269" name="Google Shape;269;g12fad8aead9_0_45"/>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270" name="Google Shape;270;g12fad8aead9_0_45"/>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271" name="Google Shape;271;g12fad8aead9_0_45"/>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272" name="Google Shape;272;g12fad8aead9_0_45"/>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273" name="Google Shape;273;g12fad8aead9_0_45"/>
          <p:cNvSpPr txBox="1"/>
          <p:nvPr/>
        </p:nvSpPr>
        <p:spPr>
          <a:xfrm>
            <a:off x="457200" y="869600"/>
            <a:ext cx="39168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Secara umum, interaksi sosial dapat terjadi </a:t>
            </a:r>
            <a:r>
              <a:rPr b="1" lang="en-US" sz="1600">
                <a:solidFill>
                  <a:srgbClr val="2C987E"/>
                </a:solidFill>
                <a:latin typeface="Calibri"/>
                <a:ea typeface="Calibri"/>
                <a:cs typeface="Calibri"/>
                <a:sym typeface="Calibri"/>
              </a:rPr>
              <a:t>antarindividu, antara individu dan kelompok, serta antarkelompok</a:t>
            </a:r>
            <a:r>
              <a:rPr lang="en-US" sz="1600">
                <a:latin typeface="Calibri"/>
                <a:ea typeface="Calibri"/>
                <a:cs typeface="Calibri"/>
                <a:sym typeface="Calibri"/>
              </a:rPr>
              <a:t>. Interaksi sosial antarindividu dapat bersifat positif maupun negatif. </a:t>
            </a:r>
            <a:endParaRPr sz="1600">
              <a:latin typeface="Calibri"/>
              <a:ea typeface="Calibri"/>
              <a:cs typeface="Calibri"/>
              <a:sym typeface="Calibri"/>
            </a:endParaRPr>
          </a:p>
        </p:txBody>
      </p:sp>
      <p:sp>
        <p:nvSpPr>
          <p:cNvPr id="274" name="Google Shape;274;g12fad8aead9_0_45"/>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275" name="Google Shape;275;g12fad8aead9_0_45"/>
          <p:cNvSpPr txBox="1"/>
          <p:nvPr/>
        </p:nvSpPr>
        <p:spPr>
          <a:xfrm>
            <a:off x="457200" y="2285600"/>
            <a:ext cx="41148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Interaksi sosial juga dapat terjadi meskipun orang-orang yang saling bertatap muka tidak saling berhubungan secara</a:t>
            </a:r>
            <a:endParaRPr sz="1600">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verbal (lisan). </a:t>
            </a:r>
            <a:endParaRPr sz="1600">
              <a:latin typeface="Calibri"/>
              <a:ea typeface="Calibri"/>
              <a:cs typeface="Calibri"/>
              <a:sym typeface="Calibri"/>
            </a:endParaRPr>
          </a:p>
        </p:txBody>
      </p:sp>
      <p:pic>
        <p:nvPicPr>
          <p:cNvPr id="276" name="Google Shape;276;g12fad8aead9_0_45"/>
          <p:cNvPicPr preferRelativeResize="0"/>
          <p:nvPr/>
        </p:nvPicPr>
        <p:blipFill>
          <a:blip r:embed="rId5">
            <a:alphaModFix/>
          </a:blip>
          <a:stretch>
            <a:fillRect/>
          </a:stretch>
        </p:blipFill>
        <p:spPr>
          <a:xfrm>
            <a:off x="4572000" y="996688"/>
            <a:ext cx="4267203" cy="2844107"/>
          </a:xfrm>
          <a:prstGeom prst="rect">
            <a:avLst/>
          </a:prstGeom>
          <a:noFill/>
          <a:ln>
            <a:noFill/>
          </a:ln>
        </p:spPr>
      </p:pic>
      <p:sp>
        <p:nvSpPr>
          <p:cNvPr id="277" name="Google Shape;277;g12fad8aead9_0_45"/>
          <p:cNvSpPr txBox="1"/>
          <p:nvPr/>
        </p:nvSpPr>
        <p:spPr>
          <a:xfrm>
            <a:off x="4572000" y="3954900"/>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a:t>
            </a:r>
            <a:r>
              <a:rPr i="1" lang="en-US" sz="1200">
                <a:latin typeface="Calibri"/>
                <a:ea typeface="Calibri"/>
                <a:cs typeface="Calibri"/>
                <a:sym typeface="Calibri"/>
              </a:rPr>
              <a:t>freepik</a:t>
            </a:r>
            <a:endParaRPr b="0" i="1" sz="12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grpSp>
        <p:nvGrpSpPr>
          <p:cNvPr id="283" name="Google Shape;283;g12fad8aead9_0_50"/>
          <p:cNvGrpSpPr/>
          <p:nvPr/>
        </p:nvGrpSpPr>
        <p:grpSpPr>
          <a:xfrm>
            <a:off x="0" y="4302125"/>
            <a:ext cx="9144000" cy="841375"/>
            <a:chOff x="0" y="4302125"/>
            <a:chExt cx="9144000" cy="841375"/>
          </a:xfrm>
        </p:grpSpPr>
        <p:grpSp>
          <p:nvGrpSpPr>
            <p:cNvPr id="284" name="Google Shape;284;g12fad8aead9_0_50"/>
            <p:cNvGrpSpPr/>
            <p:nvPr/>
          </p:nvGrpSpPr>
          <p:grpSpPr>
            <a:xfrm>
              <a:off x="0" y="4302125"/>
              <a:ext cx="9144000" cy="841375"/>
              <a:chOff x="0" y="4302125"/>
              <a:chExt cx="9144000" cy="841375"/>
            </a:xfrm>
          </p:grpSpPr>
          <p:grpSp>
            <p:nvGrpSpPr>
              <p:cNvPr id="285" name="Google Shape;285;g12fad8aead9_0_50"/>
              <p:cNvGrpSpPr/>
              <p:nvPr/>
            </p:nvGrpSpPr>
            <p:grpSpPr>
              <a:xfrm>
                <a:off x="0" y="4302125"/>
                <a:ext cx="9144000" cy="841375"/>
                <a:chOff x="0" y="4302125"/>
                <a:chExt cx="9144000" cy="841375"/>
              </a:xfrm>
            </p:grpSpPr>
            <p:pic>
              <p:nvPicPr>
                <p:cNvPr descr="E:\ELISA\ERLANGGA LISA\2017\TEMPLATE PPT\SMP PPKN kelas X kelompok wajib\SMP PPKN kelas X kelompok wajib.png" id="286" name="Google Shape;286;g12fad8aead9_0_50"/>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287" name="Google Shape;287;g12fad8aead9_0_50"/>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288" name="Google Shape;288;g12fad8aead9_0_50"/>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289" name="Google Shape;289;g12fad8aead9_0_50"/>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290" name="Google Shape;290;g12fad8aead9_0_50"/>
          <p:cNvSpPr txBox="1"/>
          <p:nvPr/>
        </p:nvSpPr>
        <p:spPr>
          <a:xfrm>
            <a:off x="114300" y="681350"/>
            <a:ext cx="7105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4. Faktor-Faktor Pendorong Interaksi Sosial</a:t>
            </a:r>
            <a:endParaRPr b="1" sz="1600">
              <a:solidFill>
                <a:srgbClr val="2C987E"/>
              </a:solidFill>
              <a:latin typeface="Calibri"/>
              <a:ea typeface="Calibri"/>
              <a:cs typeface="Calibri"/>
              <a:sym typeface="Calibri"/>
            </a:endParaRPr>
          </a:p>
        </p:txBody>
      </p:sp>
      <p:sp>
        <p:nvSpPr>
          <p:cNvPr id="291" name="Google Shape;291;g12fad8aead9_0_50"/>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292" name="Google Shape;292;g12fad8aead9_0_50"/>
          <p:cNvSpPr txBox="1"/>
          <p:nvPr/>
        </p:nvSpPr>
        <p:spPr>
          <a:xfrm>
            <a:off x="457200" y="1161950"/>
            <a:ext cx="8321700" cy="9234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Calibri"/>
              <a:buAutoNum type="alphaLcPeriod"/>
            </a:pPr>
            <a:r>
              <a:rPr b="1" lang="en-US" sz="1600">
                <a:latin typeface="Calibri"/>
                <a:ea typeface="Calibri"/>
                <a:cs typeface="Calibri"/>
                <a:sym typeface="Calibri"/>
              </a:rPr>
              <a:t> Imitasi</a:t>
            </a:r>
            <a:r>
              <a:rPr lang="en-US" sz="1600">
                <a:latin typeface="Calibri"/>
                <a:ea typeface="Calibri"/>
                <a:cs typeface="Calibri"/>
                <a:sym typeface="Calibri"/>
              </a:rPr>
              <a:t> → </a:t>
            </a:r>
            <a:r>
              <a:rPr b="1" lang="en-US" sz="1600">
                <a:solidFill>
                  <a:srgbClr val="2C987E"/>
                </a:solidFill>
                <a:latin typeface="Calibri"/>
                <a:ea typeface="Calibri"/>
                <a:cs typeface="Calibri"/>
                <a:sym typeface="Calibri"/>
              </a:rPr>
              <a:t>tindakan meniru orang lain</a:t>
            </a:r>
            <a:r>
              <a:rPr lang="en-US" sz="1600">
                <a:latin typeface="Calibri"/>
                <a:ea typeface="Calibri"/>
                <a:cs typeface="Calibri"/>
                <a:sym typeface="Calibri"/>
              </a:rPr>
              <a:t>. Imitasi dapat dilakukan dalam bermacam-macam bentuk, misalnya gaya bicara, tingkah laku, adat dan kebiasaan, pola pikir, serta apa saja yang dimiliki atau dilakukan oleh seseorang. </a:t>
            </a:r>
            <a:endParaRPr sz="1600">
              <a:latin typeface="Calibri"/>
              <a:ea typeface="Calibri"/>
              <a:cs typeface="Calibri"/>
              <a:sym typeface="Calibri"/>
            </a:endParaRPr>
          </a:p>
        </p:txBody>
      </p:sp>
      <p:sp>
        <p:nvSpPr>
          <p:cNvPr id="293" name="Google Shape;293;g12fad8aead9_0_50"/>
          <p:cNvSpPr txBox="1"/>
          <p:nvPr/>
        </p:nvSpPr>
        <p:spPr>
          <a:xfrm>
            <a:off x="477450" y="2208025"/>
            <a:ext cx="85542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b.	</a:t>
            </a:r>
            <a:r>
              <a:rPr b="1" lang="en-US" sz="1600">
                <a:latin typeface="Calibri"/>
                <a:ea typeface="Calibri"/>
                <a:cs typeface="Calibri"/>
                <a:sym typeface="Calibri"/>
              </a:rPr>
              <a:t>Sugesti </a:t>
            </a:r>
            <a:r>
              <a:rPr lang="en-US" sz="1600">
                <a:latin typeface="Calibri"/>
                <a:ea typeface="Calibri"/>
                <a:cs typeface="Calibri"/>
                <a:sym typeface="Calibri"/>
              </a:rPr>
              <a:t>→ berlangsung ketika </a:t>
            </a:r>
            <a:r>
              <a:rPr b="1" lang="en-US" sz="1600">
                <a:solidFill>
                  <a:srgbClr val="2C987E"/>
                </a:solidFill>
                <a:latin typeface="Calibri"/>
                <a:ea typeface="Calibri"/>
                <a:cs typeface="Calibri"/>
                <a:sym typeface="Calibri"/>
              </a:rPr>
              <a:t>seseorang memberi pandangan atau pernyataan sikap yang dianutnya dan diterima oleh orang lain.</a:t>
            </a:r>
            <a:endParaRPr b="1" sz="1600">
              <a:solidFill>
                <a:srgbClr val="2C987E"/>
              </a:solidFill>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Sugesti biasanya muncul ketika si penerima sugesti tidak dapat berpikir rasional. Ia akan langsung menerima segala anjuran atau nasihat yang diberikan dan meyakini kebenarannya</a:t>
            </a:r>
            <a:endParaRPr sz="1600">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grpSp>
        <p:nvGrpSpPr>
          <p:cNvPr id="299" name="Google Shape;299;g12fad8aead9_0_55"/>
          <p:cNvGrpSpPr/>
          <p:nvPr/>
        </p:nvGrpSpPr>
        <p:grpSpPr>
          <a:xfrm>
            <a:off x="0" y="4302125"/>
            <a:ext cx="9144000" cy="841375"/>
            <a:chOff x="0" y="4302125"/>
            <a:chExt cx="9144000" cy="841375"/>
          </a:xfrm>
        </p:grpSpPr>
        <p:grpSp>
          <p:nvGrpSpPr>
            <p:cNvPr id="300" name="Google Shape;300;g12fad8aead9_0_55"/>
            <p:cNvGrpSpPr/>
            <p:nvPr/>
          </p:nvGrpSpPr>
          <p:grpSpPr>
            <a:xfrm>
              <a:off x="0" y="4302125"/>
              <a:ext cx="9144000" cy="841375"/>
              <a:chOff x="0" y="4302125"/>
              <a:chExt cx="9144000" cy="841375"/>
            </a:xfrm>
          </p:grpSpPr>
          <p:grpSp>
            <p:nvGrpSpPr>
              <p:cNvPr id="301" name="Google Shape;301;g12fad8aead9_0_55"/>
              <p:cNvGrpSpPr/>
              <p:nvPr/>
            </p:nvGrpSpPr>
            <p:grpSpPr>
              <a:xfrm>
                <a:off x="0" y="4302125"/>
                <a:ext cx="9144000" cy="841375"/>
                <a:chOff x="0" y="4302125"/>
                <a:chExt cx="9144000" cy="841375"/>
              </a:xfrm>
            </p:grpSpPr>
            <p:pic>
              <p:nvPicPr>
                <p:cNvPr descr="E:\ELISA\ERLANGGA LISA\2017\TEMPLATE PPT\SMP PPKN kelas X kelompok wajib\SMP PPKN kelas X kelompok wajib.png" id="302" name="Google Shape;302;g12fad8aead9_0_55"/>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303" name="Google Shape;303;g12fad8aead9_0_55"/>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304" name="Google Shape;304;g12fad8aead9_0_55"/>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305" name="Google Shape;305;g12fad8aead9_0_55"/>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306" name="Google Shape;306;g12fad8aead9_0_55"/>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307" name="Google Shape;307;g12fad8aead9_0_55"/>
          <p:cNvSpPr txBox="1"/>
          <p:nvPr/>
        </p:nvSpPr>
        <p:spPr>
          <a:xfrm>
            <a:off x="235875" y="1197000"/>
            <a:ext cx="90297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c.	 </a:t>
            </a:r>
            <a:r>
              <a:rPr b="1" lang="en-US" sz="1600">
                <a:latin typeface="Calibri"/>
                <a:ea typeface="Calibri"/>
                <a:cs typeface="Calibri"/>
                <a:sym typeface="Calibri"/>
              </a:rPr>
              <a:t>Identifikasi</a:t>
            </a:r>
            <a:r>
              <a:rPr lang="en-US" sz="1600">
                <a:latin typeface="Calibri"/>
                <a:ea typeface="Calibri"/>
                <a:cs typeface="Calibri"/>
                <a:sym typeface="Calibri"/>
              </a:rPr>
              <a:t> → kecenderungan atau </a:t>
            </a:r>
            <a:r>
              <a:rPr b="1" lang="en-US" sz="1600">
                <a:solidFill>
                  <a:srgbClr val="2C987E"/>
                </a:solidFill>
                <a:latin typeface="Calibri"/>
                <a:ea typeface="Calibri"/>
                <a:cs typeface="Calibri"/>
                <a:sym typeface="Calibri"/>
              </a:rPr>
              <a:t>keinginan seseorang untuk menjadi sama dengan pihak lain </a:t>
            </a:r>
            <a:r>
              <a:rPr lang="en-US" sz="1600">
                <a:latin typeface="Calibri"/>
                <a:ea typeface="Calibri"/>
                <a:cs typeface="Calibri"/>
                <a:sym typeface="Calibri"/>
              </a:rPr>
              <a:t>(meniru secara keseluruhan). Identifikasi bersifat lebih mendalam daripada imitasi karena dapat membentuk kepribadian seseorang. </a:t>
            </a:r>
            <a:endParaRPr sz="1600">
              <a:latin typeface="Calibri"/>
              <a:ea typeface="Calibri"/>
              <a:cs typeface="Calibri"/>
              <a:sym typeface="Calibri"/>
            </a:endParaRPr>
          </a:p>
        </p:txBody>
      </p:sp>
      <p:sp>
        <p:nvSpPr>
          <p:cNvPr id="308" name="Google Shape;308;g12fad8aead9_0_55"/>
          <p:cNvSpPr txBox="1"/>
          <p:nvPr/>
        </p:nvSpPr>
        <p:spPr>
          <a:xfrm>
            <a:off x="235875" y="2351875"/>
            <a:ext cx="89859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d.	</a:t>
            </a:r>
            <a:r>
              <a:rPr b="1" lang="en-US" sz="1600">
                <a:latin typeface="Calibri"/>
                <a:ea typeface="Calibri"/>
                <a:cs typeface="Calibri"/>
                <a:sym typeface="Calibri"/>
              </a:rPr>
              <a:t>Simpati</a:t>
            </a:r>
            <a:r>
              <a:rPr lang="en-US" sz="1600">
                <a:latin typeface="Calibri"/>
                <a:ea typeface="Calibri"/>
                <a:cs typeface="Calibri"/>
                <a:sym typeface="Calibri"/>
              </a:rPr>
              <a:t> → kondisi ketertarikan seseorang kepada orang lain. Ketika bersimpati, </a:t>
            </a:r>
            <a:r>
              <a:rPr b="1" lang="en-US" sz="1600">
                <a:solidFill>
                  <a:srgbClr val="2C987E"/>
                </a:solidFill>
                <a:latin typeface="Calibri"/>
                <a:ea typeface="Calibri"/>
                <a:cs typeface="Calibri"/>
                <a:sym typeface="Calibri"/>
              </a:rPr>
              <a:t>seseorang menempatkan dirinya dalam keadaan orang lain</a:t>
            </a:r>
            <a:r>
              <a:rPr lang="en-US" sz="1600">
                <a:latin typeface="Calibri"/>
                <a:ea typeface="Calibri"/>
                <a:cs typeface="Calibri"/>
                <a:sym typeface="Calibri"/>
              </a:rPr>
              <a:t> dan merasakan apa yang dialami, dipikirkan, atau dirasakan orang lain. </a:t>
            </a:r>
            <a:endParaRPr sz="1600">
              <a:latin typeface="Calibri"/>
              <a:ea typeface="Calibri"/>
              <a:cs typeface="Calibri"/>
              <a:sym typeface="Calibri"/>
            </a:endParaRPr>
          </a:p>
          <a:p>
            <a:pPr indent="0" lvl="0" marL="0" rtl="0" algn="l">
              <a:spcBef>
                <a:spcPts val="0"/>
              </a:spcBef>
              <a:spcAft>
                <a:spcPts val="0"/>
              </a:spcAft>
              <a:buNone/>
            </a:pPr>
            <a:r>
              <a:rPr b="1" lang="en-US" sz="1600">
                <a:latin typeface="Calibri"/>
                <a:ea typeface="Calibri"/>
                <a:cs typeface="Calibri"/>
                <a:sym typeface="Calibri"/>
              </a:rPr>
              <a:t>Contohnya</a:t>
            </a:r>
            <a:r>
              <a:rPr lang="en-US" sz="1600">
                <a:latin typeface="Calibri"/>
                <a:ea typeface="Calibri"/>
                <a:cs typeface="Calibri"/>
                <a:sym typeface="Calibri"/>
              </a:rPr>
              <a:t>, ketika ada tetangga yang sedang tertimpa musibah, kita ikut merasakan kesedihannya dan berusaha membantunya</a:t>
            </a:r>
            <a:endParaRPr sz="160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grpSp>
        <p:nvGrpSpPr>
          <p:cNvPr id="314" name="Google Shape;314;g12fad8aead9_0_247"/>
          <p:cNvGrpSpPr/>
          <p:nvPr/>
        </p:nvGrpSpPr>
        <p:grpSpPr>
          <a:xfrm>
            <a:off x="0" y="4302125"/>
            <a:ext cx="9144000" cy="841375"/>
            <a:chOff x="0" y="4302125"/>
            <a:chExt cx="9144000" cy="841375"/>
          </a:xfrm>
        </p:grpSpPr>
        <p:grpSp>
          <p:nvGrpSpPr>
            <p:cNvPr id="315" name="Google Shape;315;g12fad8aead9_0_247"/>
            <p:cNvGrpSpPr/>
            <p:nvPr/>
          </p:nvGrpSpPr>
          <p:grpSpPr>
            <a:xfrm>
              <a:off x="0" y="4302125"/>
              <a:ext cx="9144000" cy="841375"/>
              <a:chOff x="0" y="4302125"/>
              <a:chExt cx="9144000" cy="841375"/>
            </a:xfrm>
          </p:grpSpPr>
          <p:grpSp>
            <p:nvGrpSpPr>
              <p:cNvPr id="316" name="Google Shape;316;g12fad8aead9_0_247"/>
              <p:cNvGrpSpPr/>
              <p:nvPr/>
            </p:nvGrpSpPr>
            <p:grpSpPr>
              <a:xfrm>
                <a:off x="0" y="4302125"/>
                <a:ext cx="9144000" cy="841375"/>
                <a:chOff x="0" y="4302125"/>
                <a:chExt cx="9144000" cy="841375"/>
              </a:xfrm>
            </p:grpSpPr>
            <p:pic>
              <p:nvPicPr>
                <p:cNvPr descr="E:\ELISA\ERLANGGA LISA\2017\TEMPLATE PPT\SMP PPKN kelas X kelompok wajib\SMP PPKN kelas X kelompok wajib.png" id="317" name="Google Shape;317;g12fad8aead9_0_247"/>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318" name="Google Shape;318;g12fad8aead9_0_247"/>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319" name="Google Shape;319;g12fad8aead9_0_247"/>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320" name="Google Shape;320;g12fad8aead9_0_247"/>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321" name="Google Shape;321;g12fad8aead9_0_247"/>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g12fad8aead9_0_247"/>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323" name="Google Shape;323;g12fad8aead9_0_247"/>
          <p:cNvSpPr txBox="1"/>
          <p:nvPr/>
        </p:nvSpPr>
        <p:spPr>
          <a:xfrm>
            <a:off x="114300" y="1234400"/>
            <a:ext cx="44577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e.	</a:t>
            </a:r>
            <a:r>
              <a:rPr b="1" lang="en-US" sz="1600">
                <a:latin typeface="Calibri"/>
                <a:ea typeface="Calibri"/>
                <a:cs typeface="Calibri"/>
                <a:sym typeface="Calibri"/>
              </a:rPr>
              <a:t>E</a:t>
            </a:r>
            <a:r>
              <a:rPr b="1" lang="en-US" sz="1600">
                <a:latin typeface="Calibri"/>
                <a:ea typeface="Calibri"/>
                <a:cs typeface="Calibri"/>
                <a:sym typeface="Calibri"/>
              </a:rPr>
              <a:t>mpati </a:t>
            </a:r>
            <a:r>
              <a:rPr lang="en-US" sz="1600">
                <a:latin typeface="Calibri"/>
                <a:ea typeface="Calibri"/>
                <a:cs typeface="Calibri"/>
                <a:sym typeface="Calibri"/>
              </a:rPr>
              <a:t>→ Simpati mendalam yang dapat memengaruhi kondisi fisik dan jiwa seseorang.</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Contohnya, seorang ibu yang ikut merasakan penderitaan anaknya yang sakit. Ibu tersebut sangat sedih sehingga ia pun jatuh sakit. Contoh lain, seseorang yang merasa sedih karena selalu membayangkan tabrakan beruntun yang telah menewaskan anggota keluarganya.</a:t>
            </a:r>
            <a:endParaRPr sz="1600">
              <a:latin typeface="Calibri"/>
              <a:ea typeface="Calibri"/>
              <a:cs typeface="Calibri"/>
              <a:sym typeface="Calibri"/>
            </a:endParaRPr>
          </a:p>
        </p:txBody>
      </p:sp>
      <p:pic>
        <p:nvPicPr>
          <p:cNvPr id="324" name="Google Shape;324;g12fad8aead9_0_247"/>
          <p:cNvPicPr preferRelativeResize="0"/>
          <p:nvPr/>
        </p:nvPicPr>
        <p:blipFill>
          <a:blip r:embed="rId5">
            <a:alphaModFix/>
          </a:blip>
          <a:stretch>
            <a:fillRect/>
          </a:stretch>
        </p:blipFill>
        <p:spPr>
          <a:xfrm>
            <a:off x="4984825" y="1110750"/>
            <a:ext cx="3799501" cy="2921975"/>
          </a:xfrm>
          <a:prstGeom prst="rect">
            <a:avLst/>
          </a:prstGeom>
          <a:noFill/>
          <a:ln>
            <a:noFill/>
          </a:ln>
        </p:spPr>
      </p:pic>
      <p:sp>
        <p:nvSpPr>
          <p:cNvPr id="325" name="Google Shape;325;g12fad8aead9_0_247"/>
          <p:cNvSpPr txBox="1"/>
          <p:nvPr/>
        </p:nvSpPr>
        <p:spPr>
          <a:xfrm>
            <a:off x="4984825" y="4032725"/>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a:t>
            </a:r>
            <a:r>
              <a:rPr i="1" lang="en-US" sz="1200">
                <a:latin typeface="Calibri"/>
                <a:ea typeface="Calibri"/>
                <a:cs typeface="Calibri"/>
                <a:sym typeface="Calibri"/>
              </a:rPr>
              <a:t>wikipedia</a:t>
            </a:r>
            <a:endParaRPr b="0" i="1" sz="12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grpSp>
        <p:nvGrpSpPr>
          <p:cNvPr id="331" name="Google Shape;331;g12fad8aead9_0_265"/>
          <p:cNvGrpSpPr/>
          <p:nvPr/>
        </p:nvGrpSpPr>
        <p:grpSpPr>
          <a:xfrm>
            <a:off x="0" y="4302125"/>
            <a:ext cx="9144000" cy="841375"/>
            <a:chOff x="0" y="4302125"/>
            <a:chExt cx="9144000" cy="841375"/>
          </a:xfrm>
        </p:grpSpPr>
        <p:grpSp>
          <p:nvGrpSpPr>
            <p:cNvPr id="332" name="Google Shape;332;g12fad8aead9_0_265"/>
            <p:cNvGrpSpPr/>
            <p:nvPr/>
          </p:nvGrpSpPr>
          <p:grpSpPr>
            <a:xfrm>
              <a:off x="0" y="4302125"/>
              <a:ext cx="9144000" cy="841375"/>
              <a:chOff x="0" y="4302125"/>
              <a:chExt cx="9144000" cy="841375"/>
            </a:xfrm>
          </p:grpSpPr>
          <p:grpSp>
            <p:nvGrpSpPr>
              <p:cNvPr id="333" name="Google Shape;333;g12fad8aead9_0_265"/>
              <p:cNvGrpSpPr/>
              <p:nvPr/>
            </p:nvGrpSpPr>
            <p:grpSpPr>
              <a:xfrm>
                <a:off x="0" y="4302125"/>
                <a:ext cx="9144000" cy="841375"/>
                <a:chOff x="0" y="4302125"/>
                <a:chExt cx="9144000" cy="841375"/>
              </a:xfrm>
            </p:grpSpPr>
            <p:pic>
              <p:nvPicPr>
                <p:cNvPr descr="E:\ELISA\ERLANGGA LISA\2017\TEMPLATE PPT\SMP PPKN kelas X kelompok wajib\SMP PPKN kelas X kelompok wajib.png" id="334" name="Google Shape;334;g12fad8aead9_0_265"/>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335" name="Google Shape;335;g12fad8aead9_0_265"/>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336" name="Google Shape;336;g12fad8aead9_0_265"/>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337" name="Google Shape;337;g12fad8aead9_0_265"/>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338" name="Google Shape;338;g12fad8aead9_0_265"/>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339" name="Google Shape;339;g12fad8aead9_0_265"/>
          <p:cNvSpPr txBox="1"/>
          <p:nvPr/>
        </p:nvSpPr>
        <p:spPr>
          <a:xfrm>
            <a:off x="114300" y="540925"/>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5. Bentuk-Bentuk Interaksi Sosial</a:t>
            </a:r>
            <a:endParaRPr b="1" sz="1600">
              <a:solidFill>
                <a:srgbClr val="2C987E"/>
              </a:solidFill>
              <a:latin typeface="Calibri"/>
              <a:ea typeface="Calibri"/>
              <a:cs typeface="Calibri"/>
              <a:sym typeface="Calibri"/>
            </a:endParaRPr>
          </a:p>
        </p:txBody>
      </p:sp>
      <p:sp>
        <p:nvSpPr>
          <p:cNvPr id="340" name="Google Shape;340;g12fad8aead9_0_265"/>
          <p:cNvSpPr txBox="1"/>
          <p:nvPr/>
        </p:nvSpPr>
        <p:spPr>
          <a:xfrm>
            <a:off x="457200" y="844025"/>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a. Proses Asosiatif</a:t>
            </a:r>
            <a:endParaRPr b="1" sz="1600">
              <a:solidFill>
                <a:srgbClr val="2C987E"/>
              </a:solidFill>
              <a:latin typeface="Calibri"/>
              <a:ea typeface="Calibri"/>
              <a:cs typeface="Calibri"/>
              <a:sym typeface="Calibri"/>
            </a:endParaRPr>
          </a:p>
        </p:txBody>
      </p:sp>
      <p:sp>
        <p:nvSpPr>
          <p:cNvPr id="341" name="Google Shape;341;g12fad8aead9_0_265"/>
          <p:cNvSpPr txBox="1"/>
          <p:nvPr/>
        </p:nvSpPr>
        <p:spPr>
          <a:xfrm>
            <a:off x="487800" y="1157625"/>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1) Kerja sama</a:t>
            </a:r>
            <a:endParaRPr b="1" sz="1600">
              <a:solidFill>
                <a:srgbClr val="2C987E"/>
              </a:solidFill>
              <a:latin typeface="Calibri"/>
              <a:ea typeface="Calibri"/>
              <a:cs typeface="Calibri"/>
              <a:sym typeface="Calibri"/>
            </a:endParaRPr>
          </a:p>
        </p:txBody>
      </p:sp>
      <p:sp>
        <p:nvSpPr>
          <p:cNvPr id="342" name="Google Shape;342;g12fad8aead9_0_265"/>
          <p:cNvSpPr txBox="1"/>
          <p:nvPr/>
        </p:nvSpPr>
        <p:spPr>
          <a:xfrm>
            <a:off x="444475" y="1514400"/>
            <a:ext cx="82311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Kerja sama didefinisikan sebagai suatu usaha bersama antarindividu atau kelompok untuk mencapai tujuan bersama.</a:t>
            </a:r>
            <a:endParaRPr sz="1600">
              <a:latin typeface="Calibri"/>
              <a:ea typeface="Calibri"/>
              <a:cs typeface="Calibri"/>
              <a:sym typeface="Calibri"/>
            </a:endParaRPr>
          </a:p>
        </p:txBody>
      </p:sp>
      <p:sp>
        <p:nvSpPr>
          <p:cNvPr id="343" name="Google Shape;343;g12fad8aead9_0_265"/>
          <p:cNvSpPr txBox="1"/>
          <p:nvPr/>
        </p:nvSpPr>
        <p:spPr>
          <a:xfrm>
            <a:off x="470875" y="2046750"/>
            <a:ext cx="86730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Bentuk kerja sama:</a:t>
            </a:r>
            <a:endParaRPr b="1" sz="1600">
              <a:solidFill>
                <a:srgbClr val="2C987E"/>
              </a:solidFill>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Kerukunan atau gotong royong.</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Bargaining → pelaksanaan perjanjian mengenai pertukaran barang atau jasa antara dua organisasi atau lebih. </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Kooptasi → proses penerimaan unsur-unsur baru dalam kepemimpinan dan pelaksanaan politik organisasi sebagai satu-satunya cara menghindari konflik yang dapat mengguncang organisasi.</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Koalisi → kombinasi antara dua organisasi atau lebih yang mempunyai tujuan yang sama. </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Joint venture → kerja sama dalam pengusahaan proyek tertentu, misalnya pertambangan minyak dan perhotelan</a:t>
            </a:r>
            <a:endParaRPr sz="1600">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grpSp>
        <p:nvGrpSpPr>
          <p:cNvPr id="349" name="Google Shape;349;g1306694f8f3_0_150"/>
          <p:cNvGrpSpPr/>
          <p:nvPr/>
        </p:nvGrpSpPr>
        <p:grpSpPr>
          <a:xfrm>
            <a:off x="0" y="4302125"/>
            <a:ext cx="9144000" cy="841375"/>
            <a:chOff x="0" y="4302125"/>
            <a:chExt cx="9144000" cy="841375"/>
          </a:xfrm>
        </p:grpSpPr>
        <p:grpSp>
          <p:nvGrpSpPr>
            <p:cNvPr id="350" name="Google Shape;350;g1306694f8f3_0_150"/>
            <p:cNvGrpSpPr/>
            <p:nvPr/>
          </p:nvGrpSpPr>
          <p:grpSpPr>
            <a:xfrm>
              <a:off x="0" y="4302125"/>
              <a:ext cx="9144000" cy="841375"/>
              <a:chOff x="0" y="4302125"/>
              <a:chExt cx="9144000" cy="841375"/>
            </a:xfrm>
          </p:grpSpPr>
          <p:grpSp>
            <p:nvGrpSpPr>
              <p:cNvPr id="351" name="Google Shape;351;g1306694f8f3_0_150"/>
              <p:cNvGrpSpPr/>
              <p:nvPr/>
            </p:nvGrpSpPr>
            <p:grpSpPr>
              <a:xfrm>
                <a:off x="0" y="4302125"/>
                <a:ext cx="9144000" cy="841375"/>
                <a:chOff x="0" y="4302125"/>
                <a:chExt cx="9144000" cy="841375"/>
              </a:xfrm>
            </p:grpSpPr>
            <p:pic>
              <p:nvPicPr>
                <p:cNvPr descr="E:\ELISA\ERLANGGA LISA\2017\TEMPLATE PPT\SMP PPKN kelas X kelompok wajib\SMP PPKN kelas X kelompok wajib.png" id="352" name="Google Shape;352;g1306694f8f3_0_150"/>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353" name="Google Shape;353;g1306694f8f3_0_150"/>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354" name="Google Shape;354;g1306694f8f3_0_150"/>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355" name="Google Shape;355;g1306694f8f3_0_150"/>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356" name="Google Shape;356;g1306694f8f3_0_150"/>
          <p:cNvSpPr txBox="1"/>
          <p:nvPr/>
        </p:nvSpPr>
        <p:spPr>
          <a:xfrm>
            <a:off x="457200" y="820625"/>
            <a:ext cx="86868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2) Akomodasi</a:t>
            </a:r>
            <a:endParaRPr b="1" sz="1600">
              <a:solidFill>
                <a:srgbClr val="2C987E"/>
              </a:solidFill>
              <a:latin typeface="Calibri"/>
              <a:ea typeface="Calibri"/>
              <a:cs typeface="Calibri"/>
              <a:sym typeface="Calibri"/>
            </a:endParaRPr>
          </a:p>
          <a:p>
            <a:pPr indent="0" lvl="0" marL="0" rtl="0" algn="l">
              <a:spcBef>
                <a:spcPts val="0"/>
              </a:spcBef>
              <a:spcAft>
                <a:spcPts val="0"/>
              </a:spcAft>
              <a:buNone/>
            </a:pPr>
            <a:r>
              <a:t/>
            </a:r>
            <a:endParaRPr b="1" sz="1600">
              <a:solidFill>
                <a:srgbClr val="2C987E"/>
              </a:solidFill>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Memiliki dua arti </a:t>
            </a:r>
            <a:r>
              <a:rPr lang="en-US" sz="1600">
                <a:latin typeface="Calibri"/>
                <a:ea typeface="Calibri"/>
                <a:cs typeface="Calibri"/>
                <a:sym typeface="Calibri"/>
              </a:rPr>
              <a:t>sebagai keadaan dan sebagai proses. Akomodasi sebagai keadaan mengacu pada keseimbangan interaksi antarindividu atau antarkelompok berkaitan dengan nilai dan norma sosial yang berlaku. </a:t>
            </a:r>
            <a:endParaRPr sz="1600">
              <a:latin typeface="Calibri"/>
              <a:ea typeface="Calibri"/>
              <a:cs typeface="Calibri"/>
              <a:sym typeface="Calibri"/>
            </a:endParaRPr>
          </a:p>
        </p:txBody>
      </p:sp>
      <p:sp>
        <p:nvSpPr>
          <p:cNvPr id="357" name="Google Shape;357;g1306694f8f3_0_150"/>
          <p:cNvSpPr txBox="1"/>
          <p:nvPr/>
        </p:nvSpPr>
        <p:spPr>
          <a:xfrm>
            <a:off x="457200" y="2116125"/>
            <a:ext cx="86868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Beberapa </a:t>
            </a:r>
            <a:r>
              <a:rPr b="1" lang="en-US" sz="1600">
                <a:solidFill>
                  <a:srgbClr val="2C987E"/>
                </a:solidFill>
                <a:latin typeface="Calibri"/>
                <a:ea typeface="Calibri"/>
                <a:cs typeface="Calibri"/>
                <a:sym typeface="Calibri"/>
              </a:rPr>
              <a:t>tujuan akomodasi </a:t>
            </a:r>
            <a:r>
              <a:rPr lang="en-US" sz="1600">
                <a:latin typeface="Calibri"/>
                <a:ea typeface="Calibri"/>
                <a:cs typeface="Calibri"/>
                <a:sym typeface="Calibri"/>
              </a:rPr>
              <a:t>adalah sebagai berikut.</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arenR"/>
            </a:pPr>
            <a:r>
              <a:rPr lang="en-US" sz="1600">
                <a:latin typeface="Calibri"/>
                <a:ea typeface="Calibri"/>
                <a:cs typeface="Calibri"/>
                <a:sym typeface="Calibri"/>
              </a:rPr>
              <a:t>Menghasilkan sintesis atau titik temu antara beberapa pendapat yang berbeda agar menghasilkan suatu pola baru.</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arenR"/>
            </a:pPr>
            <a:r>
              <a:rPr lang="en-US" sz="1600">
                <a:latin typeface="Calibri"/>
                <a:ea typeface="Calibri"/>
                <a:cs typeface="Calibri"/>
                <a:sym typeface="Calibri"/>
              </a:rPr>
              <a:t>Mencegah terjadinya pertentangan untuk sementara.</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arenR"/>
            </a:pPr>
            <a:r>
              <a:rPr lang="en-US" sz="1600">
                <a:latin typeface="Calibri"/>
                <a:ea typeface="Calibri"/>
                <a:cs typeface="Calibri"/>
                <a:sym typeface="Calibri"/>
              </a:rPr>
              <a:t>Mengadakan kerja sama antarkelompok sosial yang terpisah akibat faktor sosial dan psikologis atau kebudayaan. Contohnya, kerja sama antarindividu yang berbeda kasta.</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arenR"/>
            </a:pPr>
            <a:r>
              <a:rPr lang="en-US" sz="1600">
                <a:latin typeface="Calibri"/>
                <a:ea typeface="Calibri"/>
                <a:cs typeface="Calibri"/>
                <a:sym typeface="Calibri"/>
              </a:rPr>
              <a:t>Mengusahakan peleburan antarkelompok sosial yang terpisah, misalnya melalui perkawinan</a:t>
            </a:r>
            <a:endParaRPr sz="1600">
              <a:latin typeface="Calibri"/>
              <a:ea typeface="Calibri"/>
              <a:cs typeface="Calibri"/>
              <a:sym typeface="Calibri"/>
            </a:endParaRPr>
          </a:p>
        </p:txBody>
      </p:sp>
      <p:sp>
        <p:nvSpPr>
          <p:cNvPr id="358" name="Google Shape;358;g1306694f8f3_0_150"/>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grpSp>
        <p:nvGrpSpPr>
          <p:cNvPr id="364" name="Google Shape;364;g1306694f8f3_0_155"/>
          <p:cNvGrpSpPr/>
          <p:nvPr/>
        </p:nvGrpSpPr>
        <p:grpSpPr>
          <a:xfrm>
            <a:off x="0" y="4302125"/>
            <a:ext cx="9144000" cy="841375"/>
            <a:chOff x="0" y="4302125"/>
            <a:chExt cx="9144000" cy="841375"/>
          </a:xfrm>
        </p:grpSpPr>
        <p:grpSp>
          <p:nvGrpSpPr>
            <p:cNvPr id="365" name="Google Shape;365;g1306694f8f3_0_155"/>
            <p:cNvGrpSpPr/>
            <p:nvPr/>
          </p:nvGrpSpPr>
          <p:grpSpPr>
            <a:xfrm>
              <a:off x="0" y="4302125"/>
              <a:ext cx="9144000" cy="841375"/>
              <a:chOff x="0" y="4302125"/>
              <a:chExt cx="9144000" cy="841375"/>
            </a:xfrm>
          </p:grpSpPr>
          <p:grpSp>
            <p:nvGrpSpPr>
              <p:cNvPr id="366" name="Google Shape;366;g1306694f8f3_0_155"/>
              <p:cNvGrpSpPr/>
              <p:nvPr/>
            </p:nvGrpSpPr>
            <p:grpSpPr>
              <a:xfrm>
                <a:off x="0" y="4302125"/>
                <a:ext cx="9144000" cy="841375"/>
                <a:chOff x="0" y="4302125"/>
                <a:chExt cx="9144000" cy="841375"/>
              </a:xfrm>
            </p:grpSpPr>
            <p:pic>
              <p:nvPicPr>
                <p:cNvPr descr="E:\ELISA\ERLANGGA LISA\2017\TEMPLATE PPT\SMP PPKN kelas X kelompok wajib\SMP PPKN kelas X kelompok wajib.png" id="367" name="Google Shape;367;g1306694f8f3_0_155"/>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368" name="Google Shape;368;g1306694f8f3_0_155"/>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369" name="Google Shape;369;g1306694f8f3_0_155"/>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370" name="Google Shape;370;g1306694f8f3_0_155"/>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371" name="Google Shape;371;g1306694f8f3_0_155"/>
          <p:cNvSpPr txBox="1"/>
          <p:nvPr/>
        </p:nvSpPr>
        <p:spPr>
          <a:xfrm>
            <a:off x="0" y="79132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2" name="Google Shape;372;g1306694f8f3_0_155"/>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373" name="Google Shape;373;g1306694f8f3_0_155"/>
          <p:cNvSpPr txBox="1"/>
          <p:nvPr/>
        </p:nvSpPr>
        <p:spPr>
          <a:xfrm>
            <a:off x="114300" y="1299250"/>
            <a:ext cx="91440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3) Asimilasi </a:t>
            </a:r>
            <a:r>
              <a:rPr lang="en-US" sz="1600">
                <a:latin typeface="Calibri"/>
                <a:ea typeface="Calibri"/>
                <a:cs typeface="Calibri"/>
                <a:sym typeface="Calibri"/>
              </a:rPr>
              <a:t>→ usaha untuk mengurangi perbedaan antarindividu atau antarkelompok guna mencapai satu kesepakatan berdasarkan kepentingan dan tujuan bersama. </a:t>
            </a:r>
            <a:endParaRPr sz="1600">
              <a:latin typeface="Calibri"/>
              <a:ea typeface="Calibri"/>
              <a:cs typeface="Calibri"/>
              <a:sym typeface="Calibri"/>
            </a:endParaRPr>
          </a:p>
        </p:txBody>
      </p:sp>
      <p:sp>
        <p:nvSpPr>
          <p:cNvPr id="374" name="Google Shape;374;g1306694f8f3_0_155"/>
          <p:cNvSpPr txBox="1"/>
          <p:nvPr/>
        </p:nvSpPr>
        <p:spPr>
          <a:xfrm>
            <a:off x="125100" y="2084075"/>
            <a:ext cx="8893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Dalam asimilasi terjadi proses identifikasi diri dengan kepentingan dan tujuan kelompok. Apabila dua kelompok melakukan asimilasi, maka batas antarkelompok akan hilang dan keduanya melebur menjadi satu kelompok yang baru</a:t>
            </a:r>
            <a:endParaRPr sz="1600">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grpSp>
        <p:nvGrpSpPr>
          <p:cNvPr id="380" name="Google Shape;380;g131a8d3d099_0_145"/>
          <p:cNvGrpSpPr/>
          <p:nvPr/>
        </p:nvGrpSpPr>
        <p:grpSpPr>
          <a:xfrm>
            <a:off x="0" y="4302125"/>
            <a:ext cx="9144000" cy="841375"/>
            <a:chOff x="0" y="4302125"/>
            <a:chExt cx="9144000" cy="841375"/>
          </a:xfrm>
        </p:grpSpPr>
        <p:grpSp>
          <p:nvGrpSpPr>
            <p:cNvPr id="381" name="Google Shape;381;g131a8d3d099_0_145"/>
            <p:cNvGrpSpPr/>
            <p:nvPr/>
          </p:nvGrpSpPr>
          <p:grpSpPr>
            <a:xfrm>
              <a:off x="0" y="4302125"/>
              <a:ext cx="9144000" cy="841375"/>
              <a:chOff x="0" y="4302125"/>
              <a:chExt cx="9144000" cy="841375"/>
            </a:xfrm>
          </p:grpSpPr>
          <p:grpSp>
            <p:nvGrpSpPr>
              <p:cNvPr id="382" name="Google Shape;382;g131a8d3d099_0_145"/>
              <p:cNvGrpSpPr/>
              <p:nvPr/>
            </p:nvGrpSpPr>
            <p:grpSpPr>
              <a:xfrm>
                <a:off x="0" y="4302125"/>
                <a:ext cx="9144000" cy="841375"/>
                <a:chOff x="0" y="4302125"/>
                <a:chExt cx="9144000" cy="841375"/>
              </a:xfrm>
            </p:grpSpPr>
            <p:pic>
              <p:nvPicPr>
                <p:cNvPr descr="E:\ELISA\ERLANGGA LISA\2017\TEMPLATE PPT\SMP PPKN kelas X kelompok wajib\SMP PPKN kelas X kelompok wajib.png" id="383" name="Google Shape;383;g131a8d3d099_0_145"/>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384" name="Google Shape;384;g131a8d3d099_0_145"/>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385" name="Google Shape;385;g131a8d3d099_0_145"/>
              <p:cNvPicPr preferRelativeResize="0"/>
              <p:nvPr/>
            </p:nvPicPr>
            <p:blipFill rotWithShape="1">
              <a:blip r:embed="rId4">
                <a:alphaModFix/>
              </a:blip>
              <a:srcRect b="0" l="0" r="0" t="18870"/>
              <a:stretch/>
            </p:blipFill>
            <p:spPr>
              <a:xfrm>
                <a:off x="6172200" y="4734224"/>
                <a:ext cx="2743201" cy="350308"/>
              </a:xfrm>
              <a:prstGeom prst="rect">
                <a:avLst/>
              </a:prstGeom>
              <a:noFill/>
              <a:ln>
                <a:noFill/>
              </a:ln>
            </p:spPr>
          </p:pic>
        </p:grpSp>
        <p:sp>
          <p:nvSpPr>
            <p:cNvPr id="386" name="Google Shape;386;g131a8d3d099_0_145"/>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387" name="Google Shape;387;g131a8d3d099_0_145"/>
          <p:cNvSpPr txBox="1"/>
          <p:nvPr/>
        </p:nvSpPr>
        <p:spPr>
          <a:xfrm>
            <a:off x="0" y="79132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8" name="Google Shape;388;g131a8d3d099_0_145"/>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389" name="Google Shape;389;g131a8d3d099_0_145"/>
          <p:cNvSpPr txBox="1"/>
          <p:nvPr/>
        </p:nvSpPr>
        <p:spPr>
          <a:xfrm>
            <a:off x="114300" y="971900"/>
            <a:ext cx="4572000" cy="264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4) Akulturasi </a:t>
            </a:r>
            <a:endParaRPr b="1" sz="1600">
              <a:solidFill>
                <a:srgbClr val="2C987E"/>
              </a:solidFill>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Berpadunya dua kebudayaan yang berbeda dan membentuk suatu kebudayaan baru dengan tidak menghilangkan ciri kepribadian masing-masing.</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Contoh akulturasi adalah </a:t>
            </a:r>
            <a:r>
              <a:rPr b="1" lang="en-US" sz="1600">
                <a:solidFill>
                  <a:srgbClr val="2C987E"/>
                </a:solidFill>
                <a:latin typeface="Calibri"/>
                <a:ea typeface="Calibri"/>
                <a:cs typeface="Calibri"/>
                <a:sym typeface="Calibri"/>
              </a:rPr>
              <a:t>Candi Borobudur </a:t>
            </a:r>
            <a:r>
              <a:rPr lang="en-US" sz="1600">
                <a:latin typeface="Calibri"/>
                <a:ea typeface="Calibri"/>
                <a:cs typeface="Calibri"/>
                <a:sym typeface="Calibri"/>
              </a:rPr>
              <a:t>yang merupakan perpaduan antara kebudayaan India dan kebudayaan Indonesia. Demikian juga musik keroncong yang merupakan perpaduan antara musik Portugis dan musik Indonesia.</a:t>
            </a:r>
            <a:endParaRPr sz="1600">
              <a:latin typeface="Calibri"/>
              <a:ea typeface="Calibri"/>
              <a:cs typeface="Calibri"/>
              <a:sym typeface="Calibri"/>
            </a:endParaRPr>
          </a:p>
        </p:txBody>
      </p:sp>
      <p:pic>
        <p:nvPicPr>
          <p:cNvPr id="390" name="Google Shape;390;g131a8d3d099_0_145"/>
          <p:cNvPicPr preferRelativeResize="0"/>
          <p:nvPr/>
        </p:nvPicPr>
        <p:blipFill>
          <a:blip r:embed="rId5">
            <a:alphaModFix/>
          </a:blip>
          <a:stretch>
            <a:fillRect/>
          </a:stretch>
        </p:blipFill>
        <p:spPr>
          <a:xfrm>
            <a:off x="4572000" y="971900"/>
            <a:ext cx="4152900" cy="3116139"/>
          </a:xfrm>
          <a:prstGeom prst="rect">
            <a:avLst/>
          </a:prstGeom>
          <a:noFill/>
          <a:ln>
            <a:noFill/>
          </a:ln>
        </p:spPr>
      </p:pic>
      <p:sp>
        <p:nvSpPr>
          <p:cNvPr id="391" name="Google Shape;391;g131a8d3d099_0_145"/>
          <p:cNvSpPr txBox="1"/>
          <p:nvPr/>
        </p:nvSpPr>
        <p:spPr>
          <a:xfrm>
            <a:off x="4572000" y="4088050"/>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a:t>
            </a:r>
            <a:r>
              <a:rPr i="1" lang="en-US" sz="1200">
                <a:latin typeface="Calibri"/>
                <a:ea typeface="Calibri"/>
                <a:cs typeface="Calibri"/>
                <a:sym typeface="Calibri"/>
              </a:rPr>
              <a:t>wikipedia</a:t>
            </a:r>
            <a:endParaRPr b="0" i="1" sz="1200" u="none" cap="none" strike="noStrike">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grpSp>
        <p:nvGrpSpPr>
          <p:cNvPr id="397" name="Google Shape;397;g131a8d3d099_0_158"/>
          <p:cNvGrpSpPr/>
          <p:nvPr/>
        </p:nvGrpSpPr>
        <p:grpSpPr>
          <a:xfrm>
            <a:off x="0" y="4302125"/>
            <a:ext cx="9144000" cy="841375"/>
            <a:chOff x="0" y="4302125"/>
            <a:chExt cx="9144000" cy="841375"/>
          </a:xfrm>
        </p:grpSpPr>
        <p:grpSp>
          <p:nvGrpSpPr>
            <p:cNvPr id="398" name="Google Shape;398;g131a8d3d099_0_158"/>
            <p:cNvGrpSpPr/>
            <p:nvPr/>
          </p:nvGrpSpPr>
          <p:grpSpPr>
            <a:xfrm>
              <a:off x="0" y="4302125"/>
              <a:ext cx="9144000" cy="841375"/>
              <a:chOff x="0" y="4302125"/>
              <a:chExt cx="9144000" cy="841375"/>
            </a:xfrm>
          </p:grpSpPr>
          <p:grpSp>
            <p:nvGrpSpPr>
              <p:cNvPr id="399" name="Google Shape;399;g131a8d3d099_0_158"/>
              <p:cNvGrpSpPr/>
              <p:nvPr/>
            </p:nvGrpSpPr>
            <p:grpSpPr>
              <a:xfrm>
                <a:off x="0" y="4302125"/>
                <a:ext cx="9144000" cy="841375"/>
                <a:chOff x="0" y="4302125"/>
                <a:chExt cx="9144000" cy="841375"/>
              </a:xfrm>
            </p:grpSpPr>
            <p:pic>
              <p:nvPicPr>
                <p:cNvPr descr="E:\ELISA\ERLANGGA LISA\2017\TEMPLATE PPT\SMP PPKN kelas X kelompok wajib\SMP PPKN kelas X kelompok wajib.png" id="400" name="Google Shape;400;g131a8d3d099_0_158"/>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401" name="Google Shape;401;g131a8d3d099_0_158"/>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402" name="Google Shape;402;g131a8d3d099_0_158"/>
              <p:cNvPicPr preferRelativeResize="0"/>
              <p:nvPr/>
            </p:nvPicPr>
            <p:blipFill rotWithShape="1">
              <a:blip r:embed="rId4">
                <a:alphaModFix/>
              </a:blip>
              <a:srcRect b="0" l="0" r="0" t="18870"/>
              <a:stretch/>
            </p:blipFill>
            <p:spPr>
              <a:xfrm>
                <a:off x="6172200" y="4734224"/>
                <a:ext cx="2743201" cy="350308"/>
              </a:xfrm>
              <a:prstGeom prst="rect">
                <a:avLst/>
              </a:prstGeom>
              <a:noFill/>
              <a:ln>
                <a:noFill/>
              </a:ln>
            </p:spPr>
          </p:pic>
        </p:grpSp>
        <p:sp>
          <p:nvSpPr>
            <p:cNvPr id="403" name="Google Shape;403;g131a8d3d099_0_158"/>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404" name="Google Shape;404;g131a8d3d099_0_158"/>
          <p:cNvSpPr txBox="1"/>
          <p:nvPr/>
        </p:nvSpPr>
        <p:spPr>
          <a:xfrm>
            <a:off x="0" y="79132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g131a8d3d099_0_158"/>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406" name="Google Shape;406;g131a8d3d099_0_158"/>
          <p:cNvSpPr txBox="1"/>
          <p:nvPr/>
        </p:nvSpPr>
        <p:spPr>
          <a:xfrm>
            <a:off x="114300" y="775875"/>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b. Proses Disosiatif</a:t>
            </a:r>
            <a:endParaRPr b="1" sz="1600">
              <a:solidFill>
                <a:srgbClr val="2C987E"/>
              </a:solidFill>
              <a:latin typeface="Calibri"/>
              <a:ea typeface="Calibri"/>
              <a:cs typeface="Calibri"/>
              <a:sym typeface="Calibri"/>
            </a:endParaRPr>
          </a:p>
        </p:txBody>
      </p:sp>
      <p:sp>
        <p:nvSpPr>
          <p:cNvPr id="407" name="Google Shape;407;g131a8d3d099_0_158"/>
          <p:cNvSpPr txBox="1"/>
          <p:nvPr/>
        </p:nvSpPr>
        <p:spPr>
          <a:xfrm>
            <a:off x="419100" y="1218150"/>
            <a:ext cx="4512600" cy="28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1) Persaingan</a:t>
            </a:r>
            <a:endParaRPr b="1" sz="1600">
              <a:solidFill>
                <a:srgbClr val="2C987E"/>
              </a:solidFill>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P</a:t>
            </a:r>
            <a:r>
              <a:rPr lang="en-US" sz="1600">
                <a:latin typeface="Calibri"/>
                <a:ea typeface="Calibri"/>
                <a:cs typeface="Calibri"/>
                <a:sym typeface="Calibri"/>
              </a:rPr>
              <a:t>erjuangan berbagai pihak untuk mencapai tujuan tertentu.</a:t>
            </a:r>
            <a:endParaRPr sz="1600">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Persaingan mempunyai dua tipe, yaitu bersifat </a:t>
            </a:r>
            <a:r>
              <a:rPr b="1" lang="en-US" sz="1600">
                <a:solidFill>
                  <a:srgbClr val="2C987E"/>
                </a:solidFill>
                <a:latin typeface="Calibri"/>
                <a:ea typeface="Calibri"/>
                <a:cs typeface="Calibri"/>
                <a:sym typeface="Calibri"/>
              </a:rPr>
              <a:t>pribadi dan bersifat nonpribadi</a:t>
            </a:r>
            <a:r>
              <a:rPr lang="en-US" sz="1600">
                <a:latin typeface="Calibri"/>
                <a:ea typeface="Calibri"/>
                <a:cs typeface="Calibri"/>
                <a:sym typeface="Calibri"/>
              </a:rPr>
              <a:t>. Tipe persaingan yang bersifat pribadi disebut juga dengan rivalitas (</a:t>
            </a:r>
            <a:r>
              <a:rPr b="1" lang="en-US" sz="1600">
                <a:solidFill>
                  <a:srgbClr val="2C987E"/>
                </a:solidFill>
                <a:latin typeface="Calibri"/>
                <a:ea typeface="Calibri"/>
                <a:cs typeface="Calibri"/>
                <a:sym typeface="Calibri"/>
              </a:rPr>
              <a:t>rivalry</a:t>
            </a:r>
            <a:r>
              <a:rPr lang="en-US" sz="1600">
                <a:latin typeface="Calibri"/>
                <a:ea typeface="Calibri"/>
                <a:cs typeface="Calibri"/>
                <a:sym typeface="Calibri"/>
              </a:rPr>
              <a:t>).</a:t>
            </a:r>
            <a:endParaRPr sz="1600">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Dalam rivalitas, individu akan bersaing secara langsung, misalnya persaingan para anggota untuk memperoleh kedudukan tertentu dalam sebuah organisasi.</a:t>
            </a:r>
            <a:endParaRPr sz="1600">
              <a:latin typeface="Calibri"/>
              <a:ea typeface="Calibri"/>
              <a:cs typeface="Calibri"/>
              <a:sym typeface="Calibri"/>
            </a:endParaRPr>
          </a:p>
        </p:txBody>
      </p:sp>
      <p:pic>
        <p:nvPicPr>
          <p:cNvPr id="408" name="Google Shape;408;g131a8d3d099_0_158"/>
          <p:cNvPicPr preferRelativeResize="0"/>
          <p:nvPr/>
        </p:nvPicPr>
        <p:blipFill>
          <a:blip r:embed="rId5">
            <a:alphaModFix/>
          </a:blip>
          <a:stretch>
            <a:fillRect/>
          </a:stretch>
        </p:blipFill>
        <p:spPr>
          <a:xfrm>
            <a:off x="4724400" y="1193525"/>
            <a:ext cx="3954525" cy="2685149"/>
          </a:xfrm>
          <a:prstGeom prst="rect">
            <a:avLst/>
          </a:prstGeom>
          <a:noFill/>
          <a:ln>
            <a:noFill/>
          </a:ln>
        </p:spPr>
      </p:pic>
      <p:sp>
        <p:nvSpPr>
          <p:cNvPr id="409" name="Google Shape;409;g131a8d3d099_0_158"/>
          <p:cNvSpPr txBox="1"/>
          <p:nvPr/>
        </p:nvSpPr>
        <p:spPr>
          <a:xfrm>
            <a:off x="4572000" y="4088050"/>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a:t>
            </a:r>
            <a:r>
              <a:rPr i="1" lang="en-US" sz="1200">
                <a:latin typeface="Calibri"/>
                <a:ea typeface="Calibri"/>
                <a:cs typeface="Calibri"/>
                <a:sym typeface="Calibri"/>
              </a:rPr>
              <a:t>shutterstock/1791897566</a:t>
            </a:r>
            <a:endParaRPr b="0" i="1" sz="1200" u="none" cap="none" strike="noStrik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grpSp>
        <p:nvGrpSpPr>
          <p:cNvPr id="110" name="Google Shape;110;p2"/>
          <p:cNvGrpSpPr/>
          <p:nvPr/>
        </p:nvGrpSpPr>
        <p:grpSpPr>
          <a:xfrm>
            <a:off x="0" y="1413510"/>
            <a:ext cx="4542900" cy="1682541"/>
            <a:chOff x="0" y="1413510"/>
            <a:chExt cx="4542900" cy="1682541"/>
          </a:xfrm>
        </p:grpSpPr>
        <p:sp>
          <p:nvSpPr>
            <p:cNvPr id="111" name="Google Shape;111;p2"/>
            <p:cNvSpPr txBox="1"/>
            <p:nvPr/>
          </p:nvSpPr>
          <p:spPr>
            <a:xfrm>
              <a:off x="0" y="1779051"/>
              <a:ext cx="4542900" cy="1317000"/>
            </a:xfrm>
            <a:prstGeom prst="rect">
              <a:avLst/>
            </a:prstGeom>
            <a:solidFill>
              <a:srgbClr val="FBD4B4"/>
            </a:solidFill>
            <a:ln>
              <a:noFill/>
            </a:ln>
          </p:spPr>
          <p:txBody>
            <a:bodyPr anchorCtr="0" anchor="t" bIns="107100" lIns="214225" spcFirstLastPara="1" rIns="214225" wrap="square" tIns="1071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Calibri"/>
                  <a:ea typeface="Calibri"/>
                  <a:cs typeface="Calibri"/>
                  <a:sym typeface="Calibri"/>
                </a:rPr>
                <a:t>Peserta didik diharapkan mampu:</a:t>
              </a:r>
              <a:endParaRPr b="0" i="0" sz="1600" u="none" cap="none" strike="noStrike">
                <a:solidFill>
                  <a:srgbClr val="000000"/>
                </a:solidFill>
                <a:latin typeface="Arial"/>
                <a:ea typeface="Arial"/>
                <a:cs typeface="Arial"/>
                <a:sym typeface="Arial"/>
              </a:endParaRPr>
            </a:p>
            <a:p>
              <a:pPr indent="-317091" lvl="0" marL="317091" marR="0" rtl="0" algn="l">
                <a:lnSpc>
                  <a:spcPct val="100000"/>
                </a:lnSpc>
                <a:spcBef>
                  <a:spcPts val="3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menjelaskan identitas diri</a:t>
              </a:r>
              <a:endParaRPr sz="1600">
                <a:solidFill>
                  <a:schemeClr val="dk1"/>
                </a:solidFill>
                <a:latin typeface="Calibri"/>
                <a:ea typeface="Calibri"/>
                <a:cs typeface="Calibri"/>
                <a:sym typeface="Calibri"/>
              </a:endParaRPr>
            </a:p>
            <a:p>
              <a:pPr indent="-317091" lvl="0" marL="317091" marR="0" rtl="0" algn="l">
                <a:lnSpc>
                  <a:spcPct val="100000"/>
                </a:lnSpc>
                <a:spcBef>
                  <a:spcPts val="3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menjelaskan tindakan sosial</a:t>
              </a:r>
              <a:endParaRPr sz="1600">
                <a:solidFill>
                  <a:schemeClr val="dk1"/>
                </a:solidFill>
                <a:latin typeface="Calibri"/>
                <a:ea typeface="Calibri"/>
                <a:cs typeface="Calibri"/>
                <a:sym typeface="Calibri"/>
              </a:endParaRPr>
            </a:p>
            <a:p>
              <a:pPr indent="-317091" lvl="0" marL="317091" marR="0" rtl="0" algn="l">
                <a:lnSpc>
                  <a:spcPct val="100000"/>
                </a:lnSpc>
                <a:spcBef>
                  <a:spcPts val="3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menjelaskan hubungan sosial</a:t>
              </a:r>
              <a:endParaRPr b="0" i="0" sz="1400" u="none" cap="none" strike="noStrike">
                <a:solidFill>
                  <a:schemeClr val="dk1"/>
                </a:solidFill>
                <a:latin typeface="Calibri"/>
                <a:ea typeface="Calibri"/>
                <a:cs typeface="Calibri"/>
                <a:sym typeface="Calibri"/>
              </a:endParaRPr>
            </a:p>
          </p:txBody>
        </p:sp>
        <p:sp>
          <p:nvSpPr>
            <p:cNvPr id="112" name="Google Shape;112;p2"/>
            <p:cNvSpPr/>
            <p:nvPr/>
          </p:nvSpPr>
          <p:spPr>
            <a:xfrm>
              <a:off x="0" y="1413510"/>
              <a:ext cx="4542830" cy="369332"/>
            </a:xfrm>
            <a:prstGeom prst="rect">
              <a:avLst/>
            </a:prstGeom>
            <a:solidFill>
              <a:srgbClr val="2C987E"/>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ndara"/>
                  <a:ea typeface="Candara"/>
                  <a:cs typeface="Candara"/>
                  <a:sym typeface="Candara"/>
                </a:rPr>
                <a:t>Tujuan Pembelajaran</a:t>
              </a:r>
              <a:endParaRPr b="0" i="0" sz="1800" u="none" cap="none" strike="noStrike">
                <a:solidFill>
                  <a:schemeClr val="lt1"/>
                </a:solidFill>
                <a:latin typeface="Candara"/>
                <a:ea typeface="Candara"/>
                <a:cs typeface="Candara"/>
                <a:sym typeface="Candara"/>
              </a:endParaRPr>
            </a:p>
          </p:txBody>
        </p:sp>
      </p:grpSp>
      <p:grpSp>
        <p:nvGrpSpPr>
          <p:cNvPr id="113" name="Google Shape;113;p2"/>
          <p:cNvGrpSpPr/>
          <p:nvPr/>
        </p:nvGrpSpPr>
        <p:grpSpPr>
          <a:xfrm>
            <a:off x="3762425" y="133350"/>
            <a:ext cx="1619150" cy="457200"/>
            <a:chOff x="3762425" y="133350"/>
            <a:chExt cx="1619150" cy="457200"/>
          </a:xfrm>
        </p:grpSpPr>
        <p:sp>
          <p:nvSpPr>
            <p:cNvPr id="114" name="Google Shape;114;p2"/>
            <p:cNvSpPr/>
            <p:nvPr/>
          </p:nvSpPr>
          <p:spPr>
            <a:xfrm>
              <a:off x="3762425" y="133350"/>
              <a:ext cx="1619150" cy="457200"/>
            </a:xfrm>
            <a:prstGeom prst="parallelogram">
              <a:avLst>
                <a:gd fmla="val 25000" name="adj"/>
              </a:avLst>
            </a:prstGeom>
            <a:solidFill>
              <a:srgbClr val="31859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Calibri"/>
                <a:ea typeface="Calibri"/>
                <a:cs typeface="Calibri"/>
                <a:sym typeface="Calibri"/>
              </a:endParaRPr>
            </a:p>
          </p:txBody>
        </p:sp>
        <p:sp>
          <p:nvSpPr>
            <p:cNvPr id="115" name="Google Shape;115;p2"/>
            <p:cNvSpPr/>
            <p:nvPr/>
          </p:nvSpPr>
          <p:spPr>
            <a:xfrm>
              <a:off x="3957840" y="161895"/>
              <a:ext cx="1228321"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lt1"/>
                  </a:solidFill>
                  <a:latin typeface="Cambria"/>
                  <a:ea typeface="Cambria"/>
                  <a:cs typeface="Cambria"/>
                  <a:sym typeface="Cambria"/>
                </a:rPr>
                <a:t>BAB 1</a:t>
              </a:r>
              <a:endParaRPr b="0" i="0" sz="1400" u="none" cap="none" strike="noStrike">
                <a:solidFill>
                  <a:srgbClr val="000000"/>
                </a:solidFill>
                <a:latin typeface="Arial"/>
                <a:ea typeface="Arial"/>
                <a:cs typeface="Arial"/>
                <a:sym typeface="Arial"/>
              </a:endParaRPr>
            </a:p>
          </p:txBody>
        </p:sp>
      </p:grpSp>
      <p:sp>
        <p:nvSpPr>
          <p:cNvPr id="116" name="Google Shape;116;p2"/>
          <p:cNvSpPr/>
          <p:nvPr/>
        </p:nvSpPr>
        <p:spPr>
          <a:xfrm>
            <a:off x="1191505" y="666750"/>
            <a:ext cx="6760990" cy="408739"/>
          </a:xfrm>
          <a:prstGeom prst="rect">
            <a:avLst/>
          </a:prstGeom>
          <a:noFill/>
          <a:ln>
            <a:noFill/>
          </a:ln>
        </p:spPr>
        <p:txBody>
          <a:bodyPr anchorCtr="0" anchor="t" bIns="19500" lIns="39025" spcFirstLastPara="1" rIns="39025" wrap="square" tIns="19500">
            <a:spAutoFit/>
          </a:bodyPr>
          <a:lstStyle/>
          <a:p>
            <a:pPr indent="0" lvl="0" marL="0" marR="0" rtl="0" algn="ctr">
              <a:lnSpc>
                <a:spcPct val="100000"/>
              </a:lnSpc>
              <a:spcBef>
                <a:spcPts val="0"/>
              </a:spcBef>
              <a:spcAft>
                <a:spcPts val="0"/>
              </a:spcAft>
              <a:buClr>
                <a:srgbClr val="000000"/>
              </a:buClr>
              <a:buSzPts val="2400"/>
              <a:buFont typeface="Arial"/>
              <a:buNone/>
            </a:pPr>
            <a:r>
              <a:rPr b="1" lang="en-US" sz="2400">
                <a:solidFill>
                  <a:srgbClr val="002060"/>
                </a:solidFill>
                <a:latin typeface="Candara"/>
                <a:ea typeface="Candara"/>
                <a:cs typeface="Candara"/>
                <a:sym typeface="Candara"/>
              </a:rPr>
              <a:t>Identitas Diri, Tindakan Sosial, dan Hubungan Sosial</a:t>
            </a:r>
            <a:endParaRPr b="1" i="0" sz="2400" u="none" cap="none" strike="noStrike">
              <a:solidFill>
                <a:srgbClr val="002060"/>
              </a:solidFill>
              <a:latin typeface="Candara"/>
              <a:ea typeface="Candara"/>
              <a:cs typeface="Candara"/>
              <a:sym typeface="Candara"/>
            </a:endParaRPr>
          </a:p>
        </p:txBody>
      </p:sp>
      <p:grpSp>
        <p:nvGrpSpPr>
          <p:cNvPr id="117" name="Google Shape;117;p2"/>
          <p:cNvGrpSpPr/>
          <p:nvPr/>
        </p:nvGrpSpPr>
        <p:grpSpPr>
          <a:xfrm>
            <a:off x="0" y="4302125"/>
            <a:ext cx="9144000" cy="841375"/>
            <a:chOff x="0" y="4302125"/>
            <a:chExt cx="9144000" cy="841375"/>
          </a:xfrm>
        </p:grpSpPr>
        <p:grpSp>
          <p:nvGrpSpPr>
            <p:cNvPr id="118" name="Google Shape;118;p2"/>
            <p:cNvGrpSpPr/>
            <p:nvPr/>
          </p:nvGrpSpPr>
          <p:grpSpPr>
            <a:xfrm>
              <a:off x="0" y="4302125"/>
              <a:ext cx="9144000" cy="841375"/>
              <a:chOff x="0" y="4302125"/>
              <a:chExt cx="9144000" cy="841375"/>
            </a:xfrm>
          </p:grpSpPr>
          <p:grpSp>
            <p:nvGrpSpPr>
              <p:cNvPr id="119" name="Google Shape;119;p2"/>
              <p:cNvGrpSpPr/>
              <p:nvPr/>
            </p:nvGrpSpPr>
            <p:grpSpPr>
              <a:xfrm>
                <a:off x="0" y="4302125"/>
                <a:ext cx="9144000" cy="841375"/>
                <a:chOff x="0" y="4302125"/>
                <a:chExt cx="9144000" cy="841375"/>
              </a:xfrm>
            </p:grpSpPr>
            <p:pic>
              <p:nvPicPr>
                <p:cNvPr descr="E:\ELISA\ERLANGGA LISA\2017\TEMPLATE PPT\SMP PPKN kelas X kelompok wajib\SMP PPKN kelas X kelompok wajib.png" id="120" name="Google Shape;120;p2"/>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121" name="Google Shape;121;p2"/>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122" name="Google Shape;122;p2"/>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123" name="Google Shape;123;p2"/>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Tree>
  </p:cSld>
  <p:clrMapOvr>
    <a:masterClrMapping/>
  </p:clrMapOvr>
  <p:transition spd="slow">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100"/>
                                  </p:stCondLst>
                                  <p:childTnLst>
                                    <p:set>
                                      <p:cBhvr>
                                        <p:cTn dur="1" fill="hold">
                                          <p:stCondLst>
                                            <p:cond delay="0"/>
                                          </p:stCondLst>
                                        </p:cTn>
                                        <p:tgtEl>
                                          <p:spTgt spid="116"/>
                                        </p:tgtEl>
                                        <p:attrNameLst>
                                          <p:attrName>style.visibility</p:attrName>
                                        </p:attrNameLst>
                                      </p:cBhvr>
                                      <p:to>
                                        <p:strVal val="visible"/>
                                      </p:to>
                                    </p:set>
                                    <p:animEffect filter="fade" transition="in">
                                      <p:cBhvr>
                                        <p:cTn dur="1000"/>
                                        <p:tgtEl>
                                          <p:spTgt spid="1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grpSp>
        <p:nvGrpSpPr>
          <p:cNvPr id="415" name="Google Shape;415;g131a8d3d099_0_176"/>
          <p:cNvGrpSpPr/>
          <p:nvPr/>
        </p:nvGrpSpPr>
        <p:grpSpPr>
          <a:xfrm>
            <a:off x="0" y="4302125"/>
            <a:ext cx="9144000" cy="841375"/>
            <a:chOff x="0" y="4302125"/>
            <a:chExt cx="9144000" cy="841375"/>
          </a:xfrm>
        </p:grpSpPr>
        <p:grpSp>
          <p:nvGrpSpPr>
            <p:cNvPr id="416" name="Google Shape;416;g131a8d3d099_0_176"/>
            <p:cNvGrpSpPr/>
            <p:nvPr/>
          </p:nvGrpSpPr>
          <p:grpSpPr>
            <a:xfrm>
              <a:off x="0" y="4302125"/>
              <a:ext cx="9144000" cy="841375"/>
              <a:chOff x="0" y="4302125"/>
              <a:chExt cx="9144000" cy="841375"/>
            </a:xfrm>
          </p:grpSpPr>
          <p:grpSp>
            <p:nvGrpSpPr>
              <p:cNvPr id="417" name="Google Shape;417;g131a8d3d099_0_176"/>
              <p:cNvGrpSpPr/>
              <p:nvPr/>
            </p:nvGrpSpPr>
            <p:grpSpPr>
              <a:xfrm>
                <a:off x="0" y="4302125"/>
                <a:ext cx="9144000" cy="841375"/>
                <a:chOff x="0" y="4302125"/>
                <a:chExt cx="9144000" cy="841375"/>
              </a:xfrm>
            </p:grpSpPr>
            <p:pic>
              <p:nvPicPr>
                <p:cNvPr descr="E:\ELISA\ERLANGGA LISA\2017\TEMPLATE PPT\SMP PPKN kelas X kelompok wajib\SMP PPKN kelas X kelompok wajib.png" id="418" name="Google Shape;418;g131a8d3d099_0_176"/>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419" name="Google Shape;419;g131a8d3d099_0_176"/>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420" name="Google Shape;420;g131a8d3d099_0_176"/>
              <p:cNvPicPr preferRelativeResize="0"/>
              <p:nvPr/>
            </p:nvPicPr>
            <p:blipFill rotWithShape="1">
              <a:blip r:embed="rId4">
                <a:alphaModFix/>
              </a:blip>
              <a:srcRect b="0" l="0" r="0" t="18870"/>
              <a:stretch/>
            </p:blipFill>
            <p:spPr>
              <a:xfrm>
                <a:off x="6172200" y="4734224"/>
                <a:ext cx="2743201" cy="350308"/>
              </a:xfrm>
              <a:prstGeom prst="rect">
                <a:avLst/>
              </a:prstGeom>
              <a:noFill/>
              <a:ln>
                <a:noFill/>
              </a:ln>
            </p:spPr>
          </p:pic>
        </p:grpSp>
        <p:sp>
          <p:nvSpPr>
            <p:cNvPr id="421" name="Google Shape;421;g131a8d3d099_0_176"/>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422" name="Google Shape;422;g131a8d3d099_0_176"/>
          <p:cNvSpPr txBox="1"/>
          <p:nvPr/>
        </p:nvSpPr>
        <p:spPr>
          <a:xfrm>
            <a:off x="0" y="79132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g131a8d3d099_0_176"/>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424" name="Google Shape;424;g131a8d3d099_0_176"/>
          <p:cNvSpPr txBox="1"/>
          <p:nvPr/>
        </p:nvSpPr>
        <p:spPr>
          <a:xfrm>
            <a:off x="114300" y="702775"/>
            <a:ext cx="4572000" cy="3140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2) Kontravensi</a:t>
            </a:r>
            <a:endParaRPr b="1" sz="1600">
              <a:solidFill>
                <a:srgbClr val="2C987E"/>
              </a:solidFill>
              <a:latin typeface="Calibri"/>
              <a:ea typeface="Calibri"/>
              <a:cs typeface="Calibri"/>
              <a:sym typeface="Calibri"/>
            </a:endParaRPr>
          </a:p>
          <a:p>
            <a:pPr indent="0" lvl="0" marL="0" rtl="0" algn="l">
              <a:spcBef>
                <a:spcPts val="0"/>
              </a:spcBef>
              <a:spcAft>
                <a:spcPts val="0"/>
              </a:spcAft>
              <a:buNone/>
            </a:pPr>
            <a:r>
              <a:t/>
            </a:r>
            <a:endParaRPr b="1" sz="1600">
              <a:solidFill>
                <a:srgbClr val="2C987E"/>
              </a:solidFill>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P</a:t>
            </a:r>
            <a:r>
              <a:rPr lang="en-US" sz="1600">
                <a:latin typeface="Calibri"/>
                <a:ea typeface="Calibri"/>
                <a:cs typeface="Calibri"/>
                <a:sym typeface="Calibri"/>
              </a:rPr>
              <a:t>ada hakikatnya merupakan </a:t>
            </a:r>
            <a:r>
              <a:rPr b="1" lang="en-US" sz="1600">
                <a:solidFill>
                  <a:srgbClr val="2C987E"/>
                </a:solidFill>
                <a:latin typeface="Calibri"/>
                <a:ea typeface="Calibri"/>
                <a:cs typeface="Calibri"/>
                <a:sym typeface="Calibri"/>
              </a:rPr>
              <a:t>bentuk proses sosial yang berada antara persaingan dan pertentangan.</a:t>
            </a:r>
            <a:r>
              <a:rPr lang="en-US" sz="1600">
                <a:latin typeface="Calibri"/>
                <a:ea typeface="Calibri"/>
                <a:cs typeface="Calibri"/>
                <a:sym typeface="Calibri"/>
              </a:rPr>
              <a:t>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Kontravensi ditandai dengan ketidakpuasan seseorang, perasaan tidak suka yang disembunyikan, kebencian, dan keragu-raguan terhadap kepribadian seseorang. Kontravensi cenderung bersifat rahasia. Perang dingin merupakan salah satu contoh kontravensi karena tujuannya membuat lawan tidak tenang atau resah.</a:t>
            </a:r>
            <a:endParaRPr sz="1600">
              <a:latin typeface="Calibri"/>
              <a:ea typeface="Calibri"/>
              <a:cs typeface="Calibri"/>
              <a:sym typeface="Calibri"/>
            </a:endParaRPr>
          </a:p>
        </p:txBody>
      </p:sp>
      <p:pic>
        <p:nvPicPr>
          <p:cNvPr id="425" name="Google Shape;425;g131a8d3d099_0_176"/>
          <p:cNvPicPr preferRelativeResize="0"/>
          <p:nvPr/>
        </p:nvPicPr>
        <p:blipFill>
          <a:blip r:embed="rId5">
            <a:alphaModFix/>
          </a:blip>
          <a:stretch>
            <a:fillRect/>
          </a:stretch>
        </p:blipFill>
        <p:spPr>
          <a:xfrm>
            <a:off x="4838700" y="687750"/>
            <a:ext cx="4152900" cy="3308477"/>
          </a:xfrm>
          <a:prstGeom prst="rect">
            <a:avLst/>
          </a:prstGeom>
          <a:noFill/>
          <a:ln>
            <a:noFill/>
          </a:ln>
        </p:spPr>
      </p:pic>
      <p:sp>
        <p:nvSpPr>
          <p:cNvPr id="426" name="Google Shape;426;g131a8d3d099_0_176"/>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427" name="Google Shape;427;g131a8d3d099_0_176"/>
          <p:cNvSpPr txBox="1"/>
          <p:nvPr/>
        </p:nvSpPr>
        <p:spPr>
          <a:xfrm>
            <a:off x="4572000" y="4088050"/>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200" u="none" cap="none" strike="noStrike">
                <a:solidFill>
                  <a:srgbClr val="000000"/>
                </a:solidFill>
                <a:latin typeface="Calibri"/>
                <a:ea typeface="Calibri"/>
                <a:cs typeface="Calibri"/>
                <a:sym typeface="Calibri"/>
              </a:rPr>
              <a:t>Sumber:</a:t>
            </a:r>
            <a:r>
              <a:rPr i="1" lang="en-US" sz="1200">
                <a:latin typeface="Calibri"/>
                <a:ea typeface="Calibri"/>
                <a:cs typeface="Calibri"/>
                <a:sym typeface="Calibri"/>
              </a:rPr>
              <a:t>shutterstock/</a:t>
            </a:r>
            <a:r>
              <a:rPr i="1" lang="en-US" sz="1200">
                <a:solidFill>
                  <a:schemeClr val="dk1"/>
                </a:solidFill>
                <a:latin typeface="Calibri"/>
                <a:ea typeface="Calibri"/>
                <a:cs typeface="Calibri"/>
                <a:sym typeface="Calibri"/>
              </a:rPr>
              <a:t>1216475</a:t>
            </a:r>
            <a:endParaRPr i="1" sz="120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grpSp>
        <p:nvGrpSpPr>
          <p:cNvPr id="433" name="Google Shape;433;g131a8d3d099_0_211"/>
          <p:cNvGrpSpPr/>
          <p:nvPr/>
        </p:nvGrpSpPr>
        <p:grpSpPr>
          <a:xfrm>
            <a:off x="0" y="4302125"/>
            <a:ext cx="9144000" cy="841375"/>
            <a:chOff x="0" y="4302125"/>
            <a:chExt cx="9144000" cy="841375"/>
          </a:xfrm>
        </p:grpSpPr>
        <p:grpSp>
          <p:nvGrpSpPr>
            <p:cNvPr id="434" name="Google Shape;434;g131a8d3d099_0_211"/>
            <p:cNvGrpSpPr/>
            <p:nvPr/>
          </p:nvGrpSpPr>
          <p:grpSpPr>
            <a:xfrm>
              <a:off x="0" y="4302125"/>
              <a:ext cx="9144000" cy="841375"/>
              <a:chOff x="0" y="4302125"/>
              <a:chExt cx="9144000" cy="841375"/>
            </a:xfrm>
          </p:grpSpPr>
          <p:grpSp>
            <p:nvGrpSpPr>
              <p:cNvPr id="435" name="Google Shape;435;g131a8d3d099_0_211"/>
              <p:cNvGrpSpPr/>
              <p:nvPr/>
            </p:nvGrpSpPr>
            <p:grpSpPr>
              <a:xfrm>
                <a:off x="0" y="4302125"/>
                <a:ext cx="9144000" cy="841375"/>
                <a:chOff x="0" y="4302125"/>
                <a:chExt cx="9144000" cy="841375"/>
              </a:xfrm>
            </p:grpSpPr>
            <p:pic>
              <p:nvPicPr>
                <p:cNvPr descr="E:\ELISA\ERLANGGA LISA\2017\TEMPLATE PPT\SMP PPKN kelas X kelompok wajib\SMP PPKN kelas X kelompok wajib.png" id="436" name="Google Shape;436;g131a8d3d099_0_211"/>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437" name="Google Shape;437;g131a8d3d099_0_211"/>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438" name="Google Shape;438;g131a8d3d099_0_211"/>
              <p:cNvPicPr preferRelativeResize="0"/>
              <p:nvPr/>
            </p:nvPicPr>
            <p:blipFill rotWithShape="1">
              <a:blip r:embed="rId4">
                <a:alphaModFix/>
              </a:blip>
              <a:srcRect b="0" l="0" r="0" t="18870"/>
              <a:stretch/>
            </p:blipFill>
            <p:spPr>
              <a:xfrm>
                <a:off x="6172200" y="4734224"/>
                <a:ext cx="2743201" cy="350308"/>
              </a:xfrm>
              <a:prstGeom prst="rect">
                <a:avLst/>
              </a:prstGeom>
              <a:noFill/>
              <a:ln>
                <a:noFill/>
              </a:ln>
            </p:spPr>
          </p:pic>
        </p:grpSp>
        <p:sp>
          <p:nvSpPr>
            <p:cNvPr id="439" name="Google Shape;439;g131a8d3d099_0_211"/>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440" name="Google Shape;440;g131a8d3d099_0_211"/>
          <p:cNvSpPr txBox="1"/>
          <p:nvPr/>
        </p:nvSpPr>
        <p:spPr>
          <a:xfrm>
            <a:off x="114300" y="2064450"/>
            <a:ext cx="45033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Pertentangan tidak selalu bersifat negatif. Pertentangan juga dapat menjadi alat untuk menyesuaikan norma-norma yang telah ada dengan kondisi baru yang sesuai dengan perkembangan masyarakat. Pertentangan dapat pula menghasilkan kerja sama karena masing-masing pihak dapat saling berintrospeksi dan memperbaiki diri. </a:t>
            </a:r>
            <a:endParaRPr sz="1600">
              <a:latin typeface="Calibri"/>
              <a:ea typeface="Calibri"/>
              <a:cs typeface="Calibri"/>
              <a:sym typeface="Calibri"/>
            </a:endParaRPr>
          </a:p>
        </p:txBody>
      </p:sp>
      <p:sp>
        <p:nvSpPr>
          <p:cNvPr id="441" name="Google Shape;441;g131a8d3d099_0_211"/>
          <p:cNvSpPr txBox="1"/>
          <p:nvPr/>
        </p:nvSpPr>
        <p:spPr>
          <a:xfrm>
            <a:off x="114300" y="715050"/>
            <a:ext cx="44577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3) Pertentangan</a:t>
            </a:r>
            <a:endParaRPr b="1" sz="1600">
              <a:solidFill>
                <a:srgbClr val="2C987E"/>
              </a:solidFill>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Pertentangan atau konflik → perjuangan individu atau kelompok sosial untuk memenuhi tujuan dengan cara menantang pihak lawan.</a:t>
            </a:r>
            <a:endParaRPr sz="1600">
              <a:latin typeface="Calibri"/>
              <a:ea typeface="Calibri"/>
              <a:cs typeface="Calibri"/>
              <a:sym typeface="Calibri"/>
            </a:endParaRPr>
          </a:p>
        </p:txBody>
      </p:sp>
      <p:sp>
        <p:nvSpPr>
          <p:cNvPr id="442" name="Google Shape;442;g131a8d3d099_0_211"/>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pic>
        <p:nvPicPr>
          <p:cNvPr id="443" name="Google Shape;443;g131a8d3d099_0_211"/>
          <p:cNvPicPr preferRelativeResize="0"/>
          <p:nvPr/>
        </p:nvPicPr>
        <p:blipFill>
          <a:blip r:embed="rId5">
            <a:alphaModFix/>
          </a:blip>
          <a:stretch>
            <a:fillRect/>
          </a:stretch>
        </p:blipFill>
        <p:spPr>
          <a:xfrm>
            <a:off x="4572000" y="874800"/>
            <a:ext cx="4221600" cy="3278776"/>
          </a:xfrm>
          <a:prstGeom prst="rect">
            <a:avLst/>
          </a:prstGeom>
          <a:noFill/>
          <a:ln>
            <a:noFill/>
          </a:ln>
        </p:spPr>
      </p:pic>
      <p:sp>
        <p:nvSpPr>
          <p:cNvPr id="444" name="Google Shape;444;g131a8d3d099_0_211"/>
          <p:cNvSpPr txBox="1"/>
          <p:nvPr/>
        </p:nvSpPr>
        <p:spPr>
          <a:xfrm>
            <a:off x="4572000" y="4088050"/>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200" u="none" cap="none" strike="noStrike">
                <a:solidFill>
                  <a:srgbClr val="000000"/>
                </a:solidFill>
                <a:latin typeface="Calibri"/>
                <a:ea typeface="Calibri"/>
                <a:cs typeface="Calibri"/>
                <a:sym typeface="Calibri"/>
              </a:rPr>
              <a:t>Sumber:</a:t>
            </a:r>
            <a:r>
              <a:rPr i="1" lang="en-US" sz="1200">
                <a:latin typeface="Calibri"/>
                <a:ea typeface="Calibri"/>
                <a:cs typeface="Calibri"/>
                <a:sym typeface="Calibri"/>
              </a:rPr>
              <a:t>shutterstock/</a:t>
            </a:r>
            <a:r>
              <a:rPr i="1" lang="en-US" sz="1200">
                <a:solidFill>
                  <a:schemeClr val="dk1"/>
                </a:solidFill>
                <a:latin typeface="Calibri"/>
                <a:ea typeface="Calibri"/>
                <a:cs typeface="Calibri"/>
                <a:sym typeface="Calibri"/>
              </a:rPr>
              <a:t>1727101348</a:t>
            </a:r>
            <a:endParaRPr i="1" sz="12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3"/>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355600" lvl="0" marL="457200" marR="0" rtl="0" algn="l">
              <a:lnSpc>
                <a:spcPct val="100000"/>
              </a:lnSpc>
              <a:spcBef>
                <a:spcPts val="0"/>
              </a:spcBef>
              <a:spcAft>
                <a:spcPts val="0"/>
              </a:spcAft>
              <a:buClr>
                <a:schemeClr val="lt1"/>
              </a:buClr>
              <a:buSzPts val="2000"/>
              <a:buFont typeface="Candara"/>
              <a:buAutoNum type="alphaUcPeriod"/>
            </a:pPr>
            <a:r>
              <a:rPr b="1" lang="en-US" sz="2000">
                <a:solidFill>
                  <a:schemeClr val="lt1"/>
                </a:solidFill>
                <a:latin typeface="Candara"/>
                <a:ea typeface="Candara"/>
                <a:cs typeface="Candara"/>
                <a:sym typeface="Candara"/>
              </a:rPr>
              <a:t>Identitas Diri</a:t>
            </a:r>
            <a:endParaRPr b="1" i="0" sz="2000" u="none" cap="none" strike="noStrike">
              <a:solidFill>
                <a:schemeClr val="lt1"/>
              </a:solidFill>
              <a:latin typeface="Candara"/>
              <a:ea typeface="Candara"/>
              <a:cs typeface="Candara"/>
              <a:sym typeface="Candara"/>
            </a:endParaRPr>
          </a:p>
        </p:txBody>
      </p:sp>
      <p:grpSp>
        <p:nvGrpSpPr>
          <p:cNvPr id="130" name="Google Shape;130;p3"/>
          <p:cNvGrpSpPr/>
          <p:nvPr/>
        </p:nvGrpSpPr>
        <p:grpSpPr>
          <a:xfrm>
            <a:off x="0" y="4302125"/>
            <a:ext cx="9144000" cy="841375"/>
            <a:chOff x="0" y="4302125"/>
            <a:chExt cx="9144000" cy="841375"/>
          </a:xfrm>
        </p:grpSpPr>
        <p:grpSp>
          <p:nvGrpSpPr>
            <p:cNvPr id="131" name="Google Shape;131;p3"/>
            <p:cNvGrpSpPr/>
            <p:nvPr/>
          </p:nvGrpSpPr>
          <p:grpSpPr>
            <a:xfrm>
              <a:off x="0" y="4302125"/>
              <a:ext cx="9144000" cy="841375"/>
              <a:chOff x="0" y="4302125"/>
              <a:chExt cx="9144000" cy="841375"/>
            </a:xfrm>
          </p:grpSpPr>
          <p:grpSp>
            <p:nvGrpSpPr>
              <p:cNvPr id="132" name="Google Shape;132;p3"/>
              <p:cNvGrpSpPr/>
              <p:nvPr/>
            </p:nvGrpSpPr>
            <p:grpSpPr>
              <a:xfrm>
                <a:off x="0" y="4302125"/>
                <a:ext cx="9144000" cy="841375"/>
                <a:chOff x="0" y="4302125"/>
                <a:chExt cx="9144000" cy="841375"/>
              </a:xfrm>
            </p:grpSpPr>
            <p:pic>
              <p:nvPicPr>
                <p:cNvPr descr="E:\ELISA\ERLANGGA LISA\2017\TEMPLATE PPT\SMP PPKN kelas X kelompok wajib\SMP PPKN kelas X kelompok wajib.png" id="133" name="Google Shape;133;p3"/>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134" name="Google Shape;134;p3"/>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135" name="Google Shape;135;p3"/>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136" name="Google Shape;136;p3"/>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137" name="Google Shape;137;p3"/>
          <p:cNvSpPr txBox="1"/>
          <p:nvPr/>
        </p:nvSpPr>
        <p:spPr>
          <a:xfrm>
            <a:off x="7238175" y="3482325"/>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 </a:t>
            </a:r>
            <a:r>
              <a:rPr i="1" lang="en-US" sz="1200">
                <a:latin typeface="Calibri"/>
                <a:ea typeface="Calibri"/>
                <a:cs typeface="Calibri"/>
                <a:sym typeface="Calibri"/>
              </a:rPr>
              <a:t>wikipedia</a:t>
            </a:r>
            <a:endParaRPr b="0" i="1" sz="1200" u="none" cap="none" strike="noStrike">
              <a:solidFill>
                <a:srgbClr val="000000"/>
              </a:solidFill>
              <a:latin typeface="Calibri"/>
              <a:ea typeface="Calibri"/>
              <a:cs typeface="Calibri"/>
              <a:sym typeface="Calibri"/>
            </a:endParaRPr>
          </a:p>
        </p:txBody>
      </p:sp>
      <p:sp>
        <p:nvSpPr>
          <p:cNvPr id="138" name="Google Shape;138;p3"/>
          <p:cNvSpPr txBox="1"/>
          <p:nvPr/>
        </p:nvSpPr>
        <p:spPr>
          <a:xfrm>
            <a:off x="114300" y="709700"/>
            <a:ext cx="5328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1. Hakikat Manusia sebagai Makhluk Individu dan Sosial </a:t>
            </a:r>
            <a:endParaRPr b="1" sz="1600">
              <a:solidFill>
                <a:srgbClr val="2C987E"/>
              </a:solidFill>
              <a:latin typeface="Calibri"/>
              <a:ea typeface="Calibri"/>
              <a:cs typeface="Calibri"/>
              <a:sym typeface="Calibri"/>
            </a:endParaRPr>
          </a:p>
        </p:txBody>
      </p:sp>
      <p:pic>
        <p:nvPicPr>
          <p:cNvPr id="139" name="Google Shape;139;p3"/>
          <p:cNvPicPr preferRelativeResize="0"/>
          <p:nvPr/>
        </p:nvPicPr>
        <p:blipFill>
          <a:blip r:embed="rId5">
            <a:alphaModFix/>
          </a:blip>
          <a:stretch>
            <a:fillRect/>
          </a:stretch>
        </p:blipFill>
        <p:spPr>
          <a:xfrm>
            <a:off x="6528125" y="907102"/>
            <a:ext cx="1883050" cy="2519450"/>
          </a:xfrm>
          <a:prstGeom prst="rect">
            <a:avLst/>
          </a:prstGeom>
          <a:noFill/>
          <a:ln>
            <a:noFill/>
          </a:ln>
        </p:spPr>
      </p:pic>
      <p:sp>
        <p:nvSpPr>
          <p:cNvPr id="140" name="Google Shape;140;p3"/>
          <p:cNvSpPr txBox="1"/>
          <p:nvPr/>
        </p:nvSpPr>
        <p:spPr>
          <a:xfrm>
            <a:off x="459975" y="1369400"/>
            <a:ext cx="60063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Kata individu dalam konsep manusia menunjukkan bahwa manusia adalah makhluk yang otonom. Sebagai makhluk yang otonom, manusia memiliki kebebasan dalam menentukan pilihannya dan bertanggungjawab atas pilihannya itu.</a:t>
            </a:r>
            <a:endParaRPr sz="1600">
              <a:latin typeface="Calibri"/>
              <a:ea typeface="Calibri"/>
              <a:cs typeface="Calibri"/>
              <a:sym typeface="Calibri"/>
            </a:endParaRPr>
          </a:p>
        </p:txBody>
      </p:sp>
      <p:sp>
        <p:nvSpPr>
          <p:cNvPr id="141" name="Google Shape;141;p3"/>
          <p:cNvSpPr txBox="1"/>
          <p:nvPr/>
        </p:nvSpPr>
        <p:spPr>
          <a:xfrm>
            <a:off x="459975" y="2571750"/>
            <a:ext cx="60063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Menurut </a:t>
            </a:r>
            <a:r>
              <a:rPr b="1" lang="en-US" sz="1600">
                <a:solidFill>
                  <a:srgbClr val="2C987E"/>
                </a:solidFill>
                <a:latin typeface="Calibri"/>
                <a:ea typeface="Calibri"/>
                <a:cs typeface="Calibri"/>
                <a:sym typeface="Calibri"/>
              </a:rPr>
              <a:t>Aristoteles</a:t>
            </a:r>
            <a:r>
              <a:rPr lang="en-US" sz="1600">
                <a:latin typeface="Calibri"/>
                <a:ea typeface="Calibri"/>
                <a:cs typeface="Calibri"/>
                <a:sym typeface="Calibri"/>
              </a:rPr>
              <a:t>, manusia pada kodratnya adalah makhluk sosial. Dia tidak akan memperoleh keutamaan dan menjadi baik jika dia tidak mempunyai teman dan terasing dari masyarakatnya. Menurutnya, manusia harus hidup dalam masyarakat.</a:t>
            </a:r>
            <a:endParaRPr sz="1600">
              <a:latin typeface="Calibri"/>
              <a:ea typeface="Calibri"/>
              <a:cs typeface="Calibri"/>
              <a:sym typeface="Calibri"/>
            </a:endParaRP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grpSp>
        <p:nvGrpSpPr>
          <p:cNvPr id="147" name="Google Shape;147;g12fad8aead9_0_10"/>
          <p:cNvGrpSpPr/>
          <p:nvPr/>
        </p:nvGrpSpPr>
        <p:grpSpPr>
          <a:xfrm>
            <a:off x="0" y="4302125"/>
            <a:ext cx="9144000" cy="841375"/>
            <a:chOff x="0" y="4302125"/>
            <a:chExt cx="9144000" cy="841375"/>
          </a:xfrm>
        </p:grpSpPr>
        <p:grpSp>
          <p:nvGrpSpPr>
            <p:cNvPr id="148" name="Google Shape;148;g12fad8aead9_0_10"/>
            <p:cNvGrpSpPr/>
            <p:nvPr/>
          </p:nvGrpSpPr>
          <p:grpSpPr>
            <a:xfrm>
              <a:off x="0" y="4302125"/>
              <a:ext cx="9144000" cy="841375"/>
              <a:chOff x="0" y="4302125"/>
              <a:chExt cx="9144000" cy="841375"/>
            </a:xfrm>
          </p:grpSpPr>
          <p:grpSp>
            <p:nvGrpSpPr>
              <p:cNvPr id="149" name="Google Shape;149;g12fad8aead9_0_10"/>
              <p:cNvGrpSpPr/>
              <p:nvPr/>
            </p:nvGrpSpPr>
            <p:grpSpPr>
              <a:xfrm>
                <a:off x="0" y="4302125"/>
                <a:ext cx="9144000" cy="841375"/>
                <a:chOff x="0" y="4302125"/>
                <a:chExt cx="9144000" cy="841375"/>
              </a:xfrm>
            </p:grpSpPr>
            <p:pic>
              <p:nvPicPr>
                <p:cNvPr descr="E:\ELISA\ERLANGGA LISA\2017\TEMPLATE PPT\SMP PPKN kelas X kelompok wajib\SMP PPKN kelas X kelompok wajib.png" id="150" name="Google Shape;150;g12fad8aead9_0_10"/>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151" name="Google Shape;151;g12fad8aead9_0_10"/>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152" name="Google Shape;152;g12fad8aead9_0_10"/>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153" name="Google Shape;153;g12fad8aead9_0_10"/>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154" name="Google Shape;154;g12fad8aead9_0_10"/>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0" marL="0" marR="0" rtl="0" algn="l">
              <a:lnSpc>
                <a:spcPct val="100000"/>
              </a:lnSpc>
              <a:spcBef>
                <a:spcPts val="0"/>
              </a:spcBef>
              <a:spcAft>
                <a:spcPts val="0"/>
              </a:spcAft>
              <a:buNone/>
            </a:pPr>
            <a:r>
              <a:rPr b="1" lang="en-US" sz="2000">
                <a:solidFill>
                  <a:schemeClr val="lt1"/>
                </a:solidFill>
                <a:latin typeface="Candara"/>
                <a:ea typeface="Candara"/>
                <a:cs typeface="Candara"/>
                <a:sym typeface="Candara"/>
              </a:rPr>
              <a:t>A.	Identitas Diri</a:t>
            </a:r>
            <a:endParaRPr b="1" i="0" sz="2000" u="none" cap="none" strike="noStrike">
              <a:solidFill>
                <a:schemeClr val="lt1"/>
              </a:solidFill>
              <a:latin typeface="Candara"/>
              <a:ea typeface="Candara"/>
              <a:cs typeface="Candara"/>
              <a:sym typeface="Candara"/>
            </a:endParaRPr>
          </a:p>
        </p:txBody>
      </p:sp>
      <p:sp>
        <p:nvSpPr>
          <p:cNvPr id="155" name="Google Shape;155;g12fad8aead9_0_10"/>
          <p:cNvSpPr txBox="1"/>
          <p:nvPr/>
        </p:nvSpPr>
        <p:spPr>
          <a:xfrm>
            <a:off x="114300" y="632625"/>
            <a:ext cx="38505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2.	Identitas Diri</a:t>
            </a:r>
            <a:endParaRPr b="1" sz="1600">
              <a:solidFill>
                <a:srgbClr val="2C987E"/>
              </a:solidFill>
              <a:latin typeface="Calibri"/>
              <a:ea typeface="Calibri"/>
              <a:cs typeface="Calibri"/>
              <a:sym typeface="Calibri"/>
            </a:endParaRPr>
          </a:p>
        </p:txBody>
      </p:sp>
      <p:sp>
        <p:nvSpPr>
          <p:cNvPr id="156" name="Google Shape;156;g12fad8aead9_0_10"/>
          <p:cNvSpPr txBox="1"/>
          <p:nvPr/>
        </p:nvSpPr>
        <p:spPr>
          <a:xfrm>
            <a:off x="457200" y="1063725"/>
            <a:ext cx="41148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Richard Jenkins (1996)</a:t>
            </a:r>
            <a:r>
              <a:rPr lang="en-US" sz="1600">
                <a:latin typeface="Calibri"/>
                <a:ea typeface="Calibri"/>
                <a:cs typeface="Calibri"/>
                <a:sym typeface="Calibri"/>
              </a:rPr>
              <a:t> dalam Giddens (2009) menyebutkan bahwa identitas adalah pemahaman kita atas siapa diri kita dan atas siapa orang-orang lainnya, serta termasuk pemahaman orang-orang tersebut atas diri mereka dan atas diri kita.</a:t>
            </a:r>
            <a:endParaRPr sz="1600">
              <a:latin typeface="Calibri"/>
              <a:ea typeface="Calibri"/>
              <a:cs typeface="Calibri"/>
              <a:sym typeface="Calibri"/>
            </a:endParaRPr>
          </a:p>
        </p:txBody>
      </p:sp>
      <p:sp>
        <p:nvSpPr>
          <p:cNvPr id="157" name="Google Shape;157;g12fad8aead9_0_10"/>
          <p:cNvSpPr txBox="1"/>
          <p:nvPr/>
        </p:nvSpPr>
        <p:spPr>
          <a:xfrm>
            <a:off x="4572000" y="2036250"/>
            <a:ext cx="4514700" cy="28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Menurut </a:t>
            </a:r>
            <a:r>
              <a:rPr b="1" lang="en-US" sz="1600">
                <a:solidFill>
                  <a:srgbClr val="2C987E"/>
                </a:solidFill>
                <a:latin typeface="Calibri"/>
                <a:ea typeface="Calibri"/>
                <a:cs typeface="Calibri"/>
                <a:sym typeface="Calibri"/>
              </a:rPr>
              <a:t>Anthony Giddens (2009)</a:t>
            </a:r>
            <a:r>
              <a:rPr lang="en-US" sz="1600">
                <a:latin typeface="Calibri"/>
                <a:ea typeface="Calibri"/>
                <a:cs typeface="Calibri"/>
                <a:sym typeface="Calibri"/>
              </a:rPr>
              <a:t>, identitas dapat dibedakan sebagai berikut.</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b="1" lang="en-US" sz="1600">
                <a:solidFill>
                  <a:srgbClr val="2C987E"/>
                </a:solidFill>
                <a:latin typeface="Calibri"/>
                <a:ea typeface="Calibri"/>
                <a:cs typeface="Calibri"/>
                <a:sym typeface="Calibri"/>
              </a:rPr>
              <a:t>Identitas primer</a:t>
            </a:r>
            <a:r>
              <a:rPr lang="en-US" sz="1600">
                <a:latin typeface="Calibri"/>
                <a:ea typeface="Calibri"/>
                <a:cs typeface="Calibri"/>
                <a:sym typeface="Calibri"/>
              </a:rPr>
              <a:t> adalah identitas yang terbentuk pada awal kehidupan, termasuk gender, ras, dan etnis.</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b="1" lang="en-US" sz="1600">
                <a:solidFill>
                  <a:srgbClr val="2C987E"/>
                </a:solidFill>
                <a:latin typeface="Calibri"/>
                <a:ea typeface="Calibri"/>
                <a:cs typeface="Calibri"/>
                <a:sym typeface="Calibri"/>
              </a:rPr>
              <a:t>Identitas sekunder</a:t>
            </a:r>
            <a:r>
              <a:rPr lang="en-US" sz="1600">
                <a:latin typeface="Calibri"/>
                <a:ea typeface="Calibri"/>
                <a:cs typeface="Calibri"/>
                <a:sym typeface="Calibri"/>
              </a:rPr>
              <a:t> adalah identitas yang dibentuk dari identitas primer dan mencakup juga identitas yang terkait peran dan status sosial. Identitas ini dapat berubah seiring dengan perubahan peran dan status seseorang.</a:t>
            </a:r>
            <a:endParaRPr sz="1600">
              <a:latin typeface="Calibri"/>
              <a:ea typeface="Calibri"/>
              <a:cs typeface="Calibri"/>
              <a:sym typeface="Calibri"/>
            </a:endParaRPr>
          </a:p>
        </p:txBody>
      </p:sp>
      <p:pic>
        <p:nvPicPr>
          <p:cNvPr id="158" name="Google Shape;158;g12fad8aead9_0_10"/>
          <p:cNvPicPr preferRelativeResize="0"/>
          <p:nvPr/>
        </p:nvPicPr>
        <p:blipFill>
          <a:blip r:embed="rId5">
            <a:alphaModFix/>
          </a:blip>
          <a:stretch>
            <a:fillRect/>
          </a:stretch>
        </p:blipFill>
        <p:spPr>
          <a:xfrm>
            <a:off x="1272975" y="2597475"/>
            <a:ext cx="1932375" cy="1932375"/>
          </a:xfrm>
          <a:prstGeom prst="rect">
            <a:avLst/>
          </a:prstGeom>
          <a:noFill/>
          <a:ln>
            <a:noFill/>
          </a:ln>
        </p:spPr>
      </p:pic>
      <p:sp>
        <p:nvSpPr>
          <p:cNvPr id="159" name="Google Shape;159;g12fad8aead9_0_10"/>
          <p:cNvSpPr txBox="1"/>
          <p:nvPr/>
        </p:nvSpPr>
        <p:spPr>
          <a:xfrm>
            <a:off x="2234950" y="4389450"/>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 </a:t>
            </a:r>
            <a:r>
              <a:rPr i="1" lang="en-US" sz="1200">
                <a:latin typeface="Calibri"/>
                <a:ea typeface="Calibri"/>
                <a:cs typeface="Calibri"/>
                <a:sym typeface="Calibri"/>
              </a:rPr>
              <a:t>freepik</a:t>
            </a:r>
            <a:endParaRPr b="0" i="1" sz="12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grpSp>
        <p:nvGrpSpPr>
          <p:cNvPr id="165" name="Google Shape;165;g12fad8aead9_0_15"/>
          <p:cNvGrpSpPr/>
          <p:nvPr/>
        </p:nvGrpSpPr>
        <p:grpSpPr>
          <a:xfrm>
            <a:off x="0" y="4302125"/>
            <a:ext cx="9144000" cy="841375"/>
            <a:chOff x="0" y="4302125"/>
            <a:chExt cx="9144000" cy="841375"/>
          </a:xfrm>
        </p:grpSpPr>
        <p:grpSp>
          <p:nvGrpSpPr>
            <p:cNvPr id="166" name="Google Shape;166;g12fad8aead9_0_15"/>
            <p:cNvGrpSpPr/>
            <p:nvPr/>
          </p:nvGrpSpPr>
          <p:grpSpPr>
            <a:xfrm>
              <a:off x="0" y="4302125"/>
              <a:ext cx="9144000" cy="841375"/>
              <a:chOff x="0" y="4302125"/>
              <a:chExt cx="9144000" cy="841375"/>
            </a:xfrm>
          </p:grpSpPr>
          <p:grpSp>
            <p:nvGrpSpPr>
              <p:cNvPr id="167" name="Google Shape;167;g12fad8aead9_0_15"/>
              <p:cNvGrpSpPr/>
              <p:nvPr/>
            </p:nvGrpSpPr>
            <p:grpSpPr>
              <a:xfrm>
                <a:off x="0" y="4302125"/>
                <a:ext cx="9144000" cy="841375"/>
                <a:chOff x="0" y="4302125"/>
                <a:chExt cx="9144000" cy="841375"/>
              </a:xfrm>
            </p:grpSpPr>
            <p:pic>
              <p:nvPicPr>
                <p:cNvPr descr="E:\ELISA\ERLANGGA LISA\2017\TEMPLATE PPT\SMP PPKN kelas X kelompok wajib\SMP PPKN kelas X kelompok wajib.png" id="168" name="Google Shape;168;g12fad8aead9_0_15"/>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169" name="Google Shape;169;g12fad8aead9_0_15"/>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170" name="Google Shape;170;g12fad8aead9_0_15"/>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171" name="Google Shape;171;g12fad8aead9_0_15"/>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172" name="Google Shape;172;g12fad8aead9_0_15"/>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B. Tindakan Sosial</a:t>
            </a:r>
            <a:endParaRPr b="1" i="0" sz="2000" u="none" cap="none" strike="noStrike">
              <a:solidFill>
                <a:schemeClr val="lt1"/>
              </a:solidFill>
              <a:latin typeface="Candara"/>
              <a:ea typeface="Candara"/>
              <a:cs typeface="Candara"/>
              <a:sym typeface="Candara"/>
            </a:endParaRPr>
          </a:p>
        </p:txBody>
      </p:sp>
      <p:sp>
        <p:nvSpPr>
          <p:cNvPr id="173" name="Google Shape;173;g12fad8aead9_0_15"/>
          <p:cNvSpPr txBox="1"/>
          <p:nvPr/>
        </p:nvSpPr>
        <p:spPr>
          <a:xfrm>
            <a:off x="105350" y="702200"/>
            <a:ext cx="8520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1. Tindakan Manusia untuk Memenuhi Kebutuhan Hidup</a:t>
            </a:r>
            <a:endParaRPr b="1" sz="1600">
              <a:solidFill>
                <a:srgbClr val="2C987E"/>
              </a:solidFill>
              <a:latin typeface="Calibri"/>
              <a:ea typeface="Calibri"/>
              <a:cs typeface="Calibri"/>
              <a:sym typeface="Calibri"/>
            </a:endParaRPr>
          </a:p>
        </p:txBody>
      </p:sp>
      <p:sp>
        <p:nvSpPr>
          <p:cNvPr id="174" name="Google Shape;174;g12fad8aead9_0_15"/>
          <p:cNvSpPr txBox="1"/>
          <p:nvPr/>
        </p:nvSpPr>
        <p:spPr>
          <a:xfrm>
            <a:off x="532025" y="1050000"/>
            <a:ext cx="83187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Kebutuhan hidup manusia, antara lain adalah kebutuhan primer, kebutuhan sekunder, dan kebutuhan integratif</a:t>
            </a:r>
            <a:endParaRPr sz="1600">
              <a:latin typeface="Calibri"/>
              <a:ea typeface="Calibri"/>
              <a:cs typeface="Calibri"/>
              <a:sym typeface="Calibri"/>
            </a:endParaRPr>
          </a:p>
        </p:txBody>
      </p:sp>
      <p:graphicFrame>
        <p:nvGraphicFramePr>
          <p:cNvPr id="175" name="Google Shape;175;g12fad8aead9_0_15"/>
          <p:cNvGraphicFramePr/>
          <p:nvPr/>
        </p:nvGraphicFramePr>
        <p:xfrm>
          <a:off x="479063" y="1745800"/>
          <a:ext cx="3000000" cy="3000000"/>
        </p:xfrm>
        <a:graphic>
          <a:graphicData uri="http://schemas.openxmlformats.org/drawingml/2006/table">
            <a:tbl>
              <a:tblPr>
                <a:noFill/>
                <a:tableStyleId>{C5D4918B-FEBD-40FF-BE19-196F65B3A4B6}</a:tableStyleId>
              </a:tblPr>
              <a:tblGrid>
                <a:gridCol w="1301100"/>
                <a:gridCol w="6884775"/>
              </a:tblGrid>
              <a:tr h="324200">
                <a:tc>
                  <a:txBody>
                    <a:bodyPr/>
                    <a:lstStyle/>
                    <a:p>
                      <a:pPr indent="0" lvl="0" marL="0" rtl="0" algn="ctr">
                        <a:spcBef>
                          <a:spcPts val="0"/>
                        </a:spcBef>
                        <a:spcAft>
                          <a:spcPts val="0"/>
                        </a:spcAft>
                        <a:buNone/>
                      </a:pPr>
                      <a:r>
                        <a:rPr b="1" lang="en-US" sz="1300">
                          <a:solidFill>
                            <a:srgbClr val="2C987E"/>
                          </a:solidFill>
                          <a:latin typeface="Calibri"/>
                          <a:ea typeface="Calibri"/>
                          <a:cs typeface="Calibri"/>
                          <a:sym typeface="Calibri"/>
                        </a:rPr>
                        <a:t>K</a:t>
                      </a:r>
                      <a:r>
                        <a:rPr b="1" lang="en-US" sz="1300">
                          <a:solidFill>
                            <a:srgbClr val="2C987E"/>
                          </a:solidFill>
                          <a:latin typeface="Calibri"/>
                          <a:ea typeface="Calibri"/>
                          <a:cs typeface="Calibri"/>
                          <a:sym typeface="Calibri"/>
                        </a:rPr>
                        <a:t>ebutuhan</a:t>
                      </a:r>
                      <a:endParaRPr b="1" sz="1300">
                        <a:solidFill>
                          <a:srgbClr val="2C987E"/>
                        </a:solidFill>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US" sz="1300">
                          <a:solidFill>
                            <a:srgbClr val="2C987E"/>
                          </a:solidFill>
                          <a:latin typeface="Calibri"/>
                          <a:ea typeface="Calibri"/>
                          <a:cs typeface="Calibri"/>
                          <a:sym typeface="Calibri"/>
                        </a:rPr>
                        <a:t>P</a:t>
                      </a:r>
                      <a:r>
                        <a:rPr b="1" lang="en-US" sz="1300">
                          <a:solidFill>
                            <a:srgbClr val="2C987E"/>
                          </a:solidFill>
                          <a:latin typeface="Calibri"/>
                          <a:ea typeface="Calibri"/>
                          <a:cs typeface="Calibri"/>
                          <a:sym typeface="Calibri"/>
                        </a:rPr>
                        <a:t>enjelasan</a:t>
                      </a:r>
                      <a:endParaRPr b="1" sz="1300">
                        <a:solidFill>
                          <a:srgbClr val="2C987E"/>
                        </a:solidFill>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492750">
                <a:tc>
                  <a:txBody>
                    <a:bodyPr/>
                    <a:lstStyle/>
                    <a:p>
                      <a:pPr indent="0" lvl="0" marL="0" rtl="0" algn="l">
                        <a:spcBef>
                          <a:spcPts val="0"/>
                        </a:spcBef>
                        <a:spcAft>
                          <a:spcPts val="0"/>
                        </a:spcAft>
                        <a:buNone/>
                      </a:pPr>
                      <a:r>
                        <a:rPr b="1" lang="en-US" sz="1300">
                          <a:solidFill>
                            <a:srgbClr val="2C987E"/>
                          </a:solidFill>
                          <a:latin typeface="Calibri"/>
                          <a:ea typeface="Calibri"/>
                          <a:cs typeface="Calibri"/>
                          <a:sym typeface="Calibri"/>
                        </a:rPr>
                        <a:t>P</a:t>
                      </a:r>
                      <a:r>
                        <a:rPr b="1" lang="en-US" sz="1300">
                          <a:solidFill>
                            <a:srgbClr val="2C987E"/>
                          </a:solidFill>
                          <a:latin typeface="Calibri"/>
                          <a:ea typeface="Calibri"/>
                          <a:cs typeface="Calibri"/>
                          <a:sym typeface="Calibri"/>
                        </a:rPr>
                        <a:t>rimer</a:t>
                      </a:r>
                      <a:endParaRPr b="1" sz="1300">
                        <a:solidFill>
                          <a:srgbClr val="2C987E"/>
                        </a:solidFill>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311150" lvl="0" marL="457200" rtl="0" algn="l">
                        <a:spcBef>
                          <a:spcPts val="0"/>
                        </a:spcBef>
                        <a:spcAft>
                          <a:spcPts val="0"/>
                        </a:spcAft>
                        <a:buSzPts val="1300"/>
                        <a:buFont typeface="Calibri"/>
                        <a:buChar char="●"/>
                      </a:pPr>
                      <a:r>
                        <a:rPr lang="en-US" sz="1300">
                          <a:latin typeface="Calibri"/>
                          <a:ea typeface="Calibri"/>
                          <a:cs typeface="Calibri"/>
                          <a:sym typeface="Calibri"/>
                        </a:rPr>
                        <a:t>Kebutuhan ini disebut juga kebutuhan pokok</a:t>
                      </a:r>
                      <a:endParaRPr sz="1300">
                        <a:latin typeface="Calibri"/>
                        <a:ea typeface="Calibri"/>
                        <a:cs typeface="Calibri"/>
                        <a:sym typeface="Calibri"/>
                      </a:endParaRPr>
                    </a:p>
                    <a:p>
                      <a:pPr indent="-311150" lvl="0" marL="457200" rtl="0" algn="l">
                        <a:spcBef>
                          <a:spcPts val="0"/>
                        </a:spcBef>
                        <a:spcAft>
                          <a:spcPts val="0"/>
                        </a:spcAft>
                        <a:buSzPts val="1300"/>
                        <a:buFont typeface="Calibri"/>
                        <a:buChar char="●"/>
                      </a:pPr>
                      <a:r>
                        <a:rPr lang="en-US" sz="1300">
                          <a:latin typeface="Calibri"/>
                          <a:ea typeface="Calibri"/>
                          <a:cs typeface="Calibri"/>
                          <a:sym typeface="Calibri"/>
                        </a:rPr>
                        <a:t>kebutuhan akan makan dan minum, istirahat, berlindung dari iklim dan cuaca.</a:t>
                      </a:r>
                      <a:endParaRPr sz="1300">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492750">
                <a:tc>
                  <a:txBody>
                    <a:bodyPr/>
                    <a:lstStyle/>
                    <a:p>
                      <a:pPr indent="0" lvl="0" marL="0" rtl="0" algn="l">
                        <a:spcBef>
                          <a:spcPts val="0"/>
                        </a:spcBef>
                        <a:spcAft>
                          <a:spcPts val="0"/>
                        </a:spcAft>
                        <a:buNone/>
                      </a:pPr>
                      <a:r>
                        <a:rPr b="1" lang="en-US" sz="1300">
                          <a:solidFill>
                            <a:srgbClr val="2C987E"/>
                          </a:solidFill>
                          <a:latin typeface="Calibri"/>
                          <a:ea typeface="Calibri"/>
                          <a:cs typeface="Calibri"/>
                          <a:sym typeface="Calibri"/>
                        </a:rPr>
                        <a:t>S</a:t>
                      </a:r>
                      <a:r>
                        <a:rPr b="1" lang="en-US" sz="1300">
                          <a:solidFill>
                            <a:srgbClr val="2C987E"/>
                          </a:solidFill>
                          <a:latin typeface="Calibri"/>
                          <a:ea typeface="Calibri"/>
                          <a:cs typeface="Calibri"/>
                          <a:sym typeface="Calibri"/>
                        </a:rPr>
                        <a:t>ekunder</a:t>
                      </a:r>
                      <a:endParaRPr b="1" sz="1300">
                        <a:solidFill>
                          <a:srgbClr val="2C987E"/>
                        </a:solidFill>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311150" lvl="0" marL="457200" rtl="0" algn="l">
                        <a:spcBef>
                          <a:spcPts val="0"/>
                        </a:spcBef>
                        <a:spcAft>
                          <a:spcPts val="0"/>
                        </a:spcAft>
                        <a:buSzPts val="1300"/>
                        <a:buFont typeface="Calibri"/>
                        <a:buChar char="●"/>
                      </a:pPr>
                      <a:r>
                        <a:rPr lang="en-US" sz="1300">
                          <a:latin typeface="Calibri"/>
                          <a:ea typeface="Calibri"/>
                          <a:cs typeface="Calibri"/>
                          <a:sym typeface="Calibri"/>
                        </a:rPr>
                        <a:t>Kebutuhan yang dapat dipenuhi setelah kebutuhan pokok terpenuhi.</a:t>
                      </a:r>
                      <a:endParaRPr sz="1300">
                        <a:latin typeface="Calibri"/>
                        <a:ea typeface="Calibri"/>
                        <a:cs typeface="Calibri"/>
                        <a:sym typeface="Calibri"/>
                      </a:endParaRPr>
                    </a:p>
                    <a:p>
                      <a:pPr indent="-311150" lvl="0" marL="457200" rtl="0" algn="l">
                        <a:spcBef>
                          <a:spcPts val="0"/>
                        </a:spcBef>
                        <a:spcAft>
                          <a:spcPts val="0"/>
                        </a:spcAft>
                        <a:buSzPts val="1300"/>
                        <a:buFont typeface="Calibri"/>
                        <a:buChar char="●"/>
                      </a:pPr>
                      <a:r>
                        <a:rPr lang="en-US" sz="1300">
                          <a:latin typeface="Calibri"/>
                          <a:ea typeface="Calibri"/>
                          <a:cs typeface="Calibri"/>
                          <a:sym typeface="Calibri"/>
                        </a:rPr>
                        <a:t>Pendidikan, berkomunikasi dengan sesama, keteraturan dan kontrol sosial. </a:t>
                      </a:r>
                      <a:endParaRPr sz="1300">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998475">
                <a:tc>
                  <a:txBody>
                    <a:bodyPr/>
                    <a:lstStyle/>
                    <a:p>
                      <a:pPr indent="0" lvl="0" marL="0" rtl="0" algn="l">
                        <a:spcBef>
                          <a:spcPts val="0"/>
                        </a:spcBef>
                        <a:spcAft>
                          <a:spcPts val="0"/>
                        </a:spcAft>
                        <a:buNone/>
                      </a:pPr>
                      <a:r>
                        <a:rPr b="1" lang="en-US" sz="1300">
                          <a:solidFill>
                            <a:srgbClr val="2C987E"/>
                          </a:solidFill>
                          <a:latin typeface="Calibri"/>
                          <a:ea typeface="Calibri"/>
                          <a:cs typeface="Calibri"/>
                          <a:sym typeface="Calibri"/>
                        </a:rPr>
                        <a:t>I</a:t>
                      </a:r>
                      <a:r>
                        <a:rPr b="1" lang="en-US" sz="1300">
                          <a:solidFill>
                            <a:srgbClr val="2C987E"/>
                          </a:solidFill>
                          <a:latin typeface="Calibri"/>
                          <a:ea typeface="Calibri"/>
                          <a:cs typeface="Calibri"/>
                          <a:sym typeface="Calibri"/>
                        </a:rPr>
                        <a:t>ntegratif</a:t>
                      </a:r>
                      <a:endParaRPr b="1" sz="1300">
                        <a:solidFill>
                          <a:srgbClr val="2C987E"/>
                        </a:solidFill>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311150" lvl="0" marL="457200" rtl="0" algn="l">
                        <a:spcBef>
                          <a:spcPts val="0"/>
                        </a:spcBef>
                        <a:spcAft>
                          <a:spcPts val="0"/>
                        </a:spcAft>
                        <a:buSzPts val="1300"/>
                        <a:buFont typeface="Calibri"/>
                        <a:buChar char="●"/>
                      </a:pPr>
                      <a:r>
                        <a:rPr lang="en-US" sz="1300">
                          <a:latin typeface="Calibri"/>
                          <a:ea typeface="Calibri"/>
                          <a:cs typeface="Calibri"/>
                          <a:sym typeface="Calibri"/>
                        </a:rPr>
                        <a:t>Muncul karena pada dasarnya manusia merupakan makhluk berpikir dan bermoral.</a:t>
                      </a:r>
                      <a:endParaRPr sz="1300">
                        <a:latin typeface="Calibri"/>
                        <a:ea typeface="Calibri"/>
                        <a:cs typeface="Calibri"/>
                        <a:sym typeface="Calibri"/>
                      </a:endParaRPr>
                    </a:p>
                    <a:p>
                      <a:pPr indent="-311150" lvl="0" marL="457200" rtl="0" algn="l">
                        <a:spcBef>
                          <a:spcPts val="0"/>
                        </a:spcBef>
                        <a:spcAft>
                          <a:spcPts val="0"/>
                        </a:spcAft>
                        <a:buSzPts val="1300"/>
                        <a:buFont typeface="Calibri"/>
                        <a:buChar char="●"/>
                      </a:pPr>
                      <a:r>
                        <a:rPr lang="en-US" sz="1300">
                          <a:latin typeface="Calibri"/>
                          <a:ea typeface="Calibri"/>
                          <a:cs typeface="Calibri"/>
                          <a:sym typeface="Calibri"/>
                        </a:rPr>
                        <a:t>Prinsip benar dan salah, pengungkapan perasaan-perasaan kolektif dan kebersamaan, keyakinan diri dan keberadaan, pengungkapan rasa estetika, serta rekreasi dan hiburan.</a:t>
                      </a:r>
                      <a:endParaRPr sz="1300">
                        <a:latin typeface="Calibri"/>
                        <a:ea typeface="Calibri"/>
                        <a:cs typeface="Calibri"/>
                        <a:sym typeface="Calibri"/>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grpSp>
        <p:nvGrpSpPr>
          <p:cNvPr id="181" name="Google Shape;181;g12fad8aead9_0_20"/>
          <p:cNvGrpSpPr/>
          <p:nvPr/>
        </p:nvGrpSpPr>
        <p:grpSpPr>
          <a:xfrm>
            <a:off x="0" y="4302125"/>
            <a:ext cx="9144000" cy="841375"/>
            <a:chOff x="0" y="4302125"/>
            <a:chExt cx="9144000" cy="841375"/>
          </a:xfrm>
        </p:grpSpPr>
        <p:grpSp>
          <p:nvGrpSpPr>
            <p:cNvPr id="182" name="Google Shape;182;g12fad8aead9_0_20"/>
            <p:cNvGrpSpPr/>
            <p:nvPr/>
          </p:nvGrpSpPr>
          <p:grpSpPr>
            <a:xfrm>
              <a:off x="0" y="4302125"/>
              <a:ext cx="9144000" cy="841375"/>
              <a:chOff x="0" y="4302125"/>
              <a:chExt cx="9144000" cy="841375"/>
            </a:xfrm>
          </p:grpSpPr>
          <p:grpSp>
            <p:nvGrpSpPr>
              <p:cNvPr id="183" name="Google Shape;183;g12fad8aead9_0_20"/>
              <p:cNvGrpSpPr/>
              <p:nvPr/>
            </p:nvGrpSpPr>
            <p:grpSpPr>
              <a:xfrm>
                <a:off x="0" y="4302125"/>
                <a:ext cx="9144000" cy="841375"/>
                <a:chOff x="0" y="4302125"/>
                <a:chExt cx="9144000" cy="841375"/>
              </a:xfrm>
            </p:grpSpPr>
            <p:pic>
              <p:nvPicPr>
                <p:cNvPr descr="E:\ELISA\ERLANGGA LISA\2017\TEMPLATE PPT\SMP PPKN kelas X kelompok wajib\SMP PPKN kelas X kelompok wajib.png" id="184" name="Google Shape;184;g12fad8aead9_0_20"/>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185" name="Google Shape;185;g12fad8aead9_0_20"/>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186" name="Google Shape;186;g12fad8aead9_0_20"/>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187" name="Google Shape;187;g12fad8aead9_0_20"/>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188" name="Google Shape;188;g12fad8aead9_0_20"/>
          <p:cNvSpPr txBox="1"/>
          <p:nvPr/>
        </p:nvSpPr>
        <p:spPr>
          <a:xfrm>
            <a:off x="114300" y="579300"/>
            <a:ext cx="88818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2. Tindakan Manusia Muncul dari Luapan Emosi </a:t>
            </a:r>
            <a:endParaRPr b="1" sz="1600">
              <a:solidFill>
                <a:srgbClr val="2C987E"/>
              </a:solidFill>
              <a:latin typeface="Calibri"/>
              <a:ea typeface="Calibri"/>
              <a:cs typeface="Calibri"/>
              <a:sym typeface="Calibri"/>
            </a:endParaRPr>
          </a:p>
        </p:txBody>
      </p:sp>
      <p:sp>
        <p:nvSpPr>
          <p:cNvPr id="189" name="Google Shape;189;g12fad8aead9_0_20"/>
          <p:cNvSpPr txBox="1"/>
          <p:nvPr/>
        </p:nvSpPr>
        <p:spPr>
          <a:xfrm>
            <a:off x="438875" y="1395600"/>
            <a:ext cx="4133100" cy="215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Tindakan manusia pada hakikatnya muncul </a:t>
            </a:r>
            <a:r>
              <a:rPr lang="en-US" sz="1600">
                <a:latin typeface="Calibri"/>
                <a:ea typeface="Calibri"/>
                <a:cs typeface="Calibri"/>
                <a:sym typeface="Calibri"/>
              </a:rPr>
              <a:t>karena</a:t>
            </a:r>
            <a:r>
              <a:rPr lang="en-US" sz="1600">
                <a:latin typeface="Calibri"/>
                <a:ea typeface="Calibri"/>
                <a:cs typeface="Calibri"/>
                <a:sym typeface="Calibri"/>
              </a:rPr>
              <a:t> luapan emosi yang dapat bersifat positif maupun negatif bagi dirinya atau orang lain. Contoh tindakan positif seperti adanya keinginan untuk mempelajari teknologi untuk mempermudah hidup manusia dan bersaing atau berkompetisi secara sehat agar dapat meningkatkan kualitas diri. </a:t>
            </a:r>
            <a:endParaRPr sz="1600">
              <a:latin typeface="Calibri"/>
              <a:ea typeface="Calibri"/>
              <a:cs typeface="Calibri"/>
              <a:sym typeface="Calibri"/>
            </a:endParaRPr>
          </a:p>
        </p:txBody>
      </p:sp>
      <p:sp>
        <p:nvSpPr>
          <p:cNvPr id="190" name="Google Shape;190;g12fad8aead9_0_20"/>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B. Tindakan Sosial</a:t>
            </a:r>
            <a:endParaRPr b="1" i="0" sz="2000" u="none" cap="none" strike="noStrike">
              <a:solidFill>
                <a:schemeClr val="lt1"/>
              </a:solidFill>
              <a:latin typeface="Candara"/>
              <a:ea typeface="Candara"/>
              <a:cs typeface="Candara"/>
              <a:sym typeface="Candara"/>
            </a:endParaRPr>
          </a:p>
        </p:txBody>
      </p:sp>
      <p:pic>
        <p:nvPicPr>
          <p:cNvPr id="191" name="Google Shape;191;g12fad8aead9_0_20"/>
          <p:cNvPicPr preferRelativeResize="0"/>
          <p:nvPr/>
        </p:nvPicPr>
        <p:blipFill>
          <a:blip r:embed="rId5">
            <a:alphaModFix/>
          </a:blip>
          <a:stretch>
            <a:fillRect/>
          </a:stretch>
        </p:blipFill>
        <p:spPr>
          <a:xfrm>
            <a:off x="4572000" y="1162800"/>
            <a:ext cx="4419600" cy="2433800"/>
          </a:xfrm>
          <a:prstGeom prst="rect">
            <a:avLst/>
          </a:prstGeom>
          <a:noFill/>
          <a:ln>
            <a:noFill/>
          </a:ln>
        </p:spPr>
      </p:pic>
      <p:sp>
        <p:nvSpPr>
          <p:cNvPr id="192" name="Google Shape;192;g12fad8aead9_0_20"/>
          <p:cNvSpPr txBox="1"/>
          <p:nvPr/>
        </p:nvSpPr>
        <p:spPr>
          <a:xfrm>
            <a:off x="5414575" y="3370100"/>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 </a:t>
            </a:r>
            <a:r>
              <a:rPr i="1" lang="en-US" sz="1200">
                <a:latin typeface="Calibri"/>
                <a:ea typeface="Calibri"/>
                <a:cs typeface="Calibri"/>
                <a:sym typeface="Calibri"/>
              </a:rPr>
              <a:t>freepik</a:t>
            </a:r>
            <a:endParaRPr b="0" i="1" sz="12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grpSp>
        <p:nvGrpSpPr>
          <p:cNvPr id="198" name="Google Shape;198;g12fad8aead9_0_25"/>
          <p:cNvGrpSpPr/>
          <p:nvPr/>
        </p:nvGrpSpPr>
        <p:grpSpPr>
          <a:xfrm>
            <a:off x="0" y="4302125"/>
            <a:ext cx="9144000" cy="841375"/>
            <a:chOff x="0" y="4302125"/>
            <a:chExt cx="9144000" cy="841375"/>
          </a:xfrm>
        </p:grpSpPr>
        <p:grpSp>
          <p:nvGrpSpPr>
            <p:cNvPr id="199" name="Google Shape;199;g12fad8aead9_0_25"/>
            <p:cNvGrpSpPr/>
            <p:nvPr/>
          </p:nvGrpSpPr>
          <p:grpSpPr>
            <a:xfrm>
              <a:off x="0" y="4302125"/>
              <a:ext cx="9144000" cy="841375"/>
              <a:chOff x="0" y="4302125"/>
              <a:chExt cx="9144000" cy="841375"/>
            </a:xfrm>
          </p:grpSpPr>
          <p:grpSp>
            <p:nvGrpSpPr>
              <p:cNvPr id="200" name="Google Shape;200;g12fad8aead9_0_25"/>
              <p:cNvGrpSpPr/>
              <p:nvPr/>
            </p:nvGrpSpPr>
            <p:grpSpPr>
              <a:xfrm>
                <a:off x="0" y="4302125"/>
                <a:ext cx="9144000" cy="841375"/>
                <a:chOff x="0" y="4302125"/>
                <a:chExt cx="9144000" cy="841375"/>
              </a:xfrm>
            </p:grpSpPr>
            <p:pic>
              <p:nvPicPr>
                <p:cNvPr descr="E:\ELISA\ERLANGGA LISA\2017\TEMPLATE PPT\SMP PPKN kelas X kelompok wajib\SMP PPKN kelas X kelompok wajib.png" id="201" name="Google Shape;201;g12fad8aead9_0_25"/>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202" name="Google Shape;202;g12fad8aead9_0_25"/>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203" name="Google Shape;203;g12fad8aead9_0_25"/>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204" name="Google Shape;204;g12fad8aead9_0_25"/>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205" name="Google Shape;205;g12fad8aead9_0_25"/>
          <p:cNvSpPr txBox="1"/>
          <p:nvPr/>
        </p:nvSpPr>
        <p:spPr>
          <a:xfrm>
            <a:off x="114300" y="645975"/>
            <a:ext cx="8823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3. Tindakan Manusia merupakan Implementasi dari Ciri Kebudayaan yang Dianutnya</a:t>
            </a:r>
            <a:endParaRPr b="1" sz="1600">
              <a:solidFill>
                <a:srgbClr val="2C987E"/>
              </a:solidFill>
              <a:latin typeface="Calibri"/>
              <a:ea typeface="Calibri"/>
              <a:cs typeface="Calibri"/>
              <a:sym typeface="Calibri"/>
            </a:endParaRPr>
          </a:p>
        </p:txBody>
      </p:sp>
      <p:sp>
        <p:nvSpPr>
          <p:cNvPr id="206" name="Google Shape;206;g12fad8aead9_0_25"/>
          <p:cNvSpPr txBox="1"/>
          <p:nvPr/>
        </p:nvSpPr>
        <p:spPr>
          <a:xfrm>
            <a:off x="457200" y="1077075"/>
            <a:ext cx="4114800" cy="3140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Tindakan anggota masyarakat suatu daerah yang dilakukan sejak dahulu kala dan masih berlanjut hingga saat ini merupakan kebudayaan yang akan menjadi ciri suatu daerah. Kebudayaan yang diimplementasikan dalam tindakan anggota-anggotanya akan menjadi adat kebiasaan.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rPr lang="en-US" sz="1600">
                <a:latin typeface="Calibri"/>
                <a:ea typeface="Calibri"/>
                <a:cs typeface="Calibri"/>
                <a:sym typeface="Calibri"/>
              </a:rPr>
              <a:t>Contohnya, pada masyarakat Jawa, terdapat upacara</a:t>
            </a:r>
            <a:r>
              <a:rPr b="1" lang="en-US" sz="1600">
                <a:solidFill>
                  <a:srgbClr val="2C987E"/>
                </a:solidFill>
                <a:latin typeface="Calibri"/>
                <a:ea typeface="Calibri"/>
                <a:cs typeface="Calibri"/>
                <a:sym typeface="Calibri"/>
              </a:rPr>
              <a:t> tedak siten</a:t>
            </a:r>
            <a:r>
              <a:rPr lang="en-US" sz="1600">
                <a:latin typeface="Calibri"/>
                <a:ea typeface="Calibri"/>
                <a:cs typeface="Calibri"/>
                <a:sym typeface="Calibri"/>
              </a:rPr>
              <a:t> yang diselenggarakan untuk memperingati pertama kali seorang anak bisa berjalan</a:t>
            </a:r>
            <a:endParaRPr sz="1600">
              <a:latin typeface="Calibri"/>
              <a:ea typeface="Calibri"/>
              <a:cs typeface="Calibri"/>
              <a:sym typeface="Calibri"/>
            </a:endParaRPr>
          </a:p>
        </p:txBody>
      </p:sp>
      <p:sp>
        <p:nvSpPr>
          <p:cNvPr id="207" name="Google Shape;207;g12fad8aead9_0_25"/>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B. Tindakan Sosial</a:t>
            </a:r>
            <a:endParaRPr b="1" i="0" sz="2000" u="none" cap="none" strike="noStrike">
              <a:solidFill>
                <a:schemeClr val="lt1"/>
              </a:solidFill>
              <a:latin typeface="Candara"/>
              <a:ea typeface="Candara"/>
              <a:cs typeface="Candara"/>
              <a:sym typeface="Candara"/>
            </a:endParaRPr>
          </a:p>
        </p:txBody>
      </p:sp>
      <p:pic>
        <p:nvPicPr>
          <p:cNvPr id="208" name="Google Shape;208;g12fad8aead9_0_25"/>
          <p:cNvPicPr preferRelativeResize="0"/>
          <p:nvPr/>
        </p:nvPicPr>
        <p:blipFill>
          <a:blip r:embed="rId5">
            <a:alphaModFix/>
          </a:blip>
          <a:stretch>
            <a:fillRect/>
          </a:stretch>
        </p:blipFill>
        <p:spPr>
          <a:xfrm>
            <a:off x="4572000" y="1187694"/>
            <a:ext cx="4114800" cy="2767203"/>
          </a:xfrm>
          <a:prstGeom prst="rect">
            <a:avLst/>
          </a:prstGeom>
          <a:noFill/>
          <a:ln>
            <a:noFill/>
          </a:ln>
        </p:spPr>
      </p:pic>
      <p:sp>
        <p:nvSpPr>
          <p:cNvPr id="209" name="Google Shape;209;g12fad8aead9_0_25"/>
          <p:cNvSpPr txBox="1"/>
          <p:nvPr/>
        </p:nvSpPr>
        <p:spPr>
          <a:xfrm>
            <a:off x="4572000" y="3954900"/>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a:t>
            </a:r>
            <a:r>
              <a:rPr i="1" lang="en-US" sz="1200">
                <a:latin typeface="Calibri"/>
                <a:ea typeface="Calibri"/>
                <a:cs typeface="Calibri"/>
                <a:sym typeface="Calibri"/>
              </a:rPr>
              <a:t>wikipedia</a:t>
            </a:r>
            <a:endParaRPr b="0" i="1" sz="1200" u="none" cap="none" strike="noStrik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grpSp>
        <p:nvGrpSpPr>
          <p:cNvPr id="215" name="Google Shape;215;g12fad8aead9_0_30"/>
          <p:cNvGrpSpPr/>
          <p:nvPr/>
        </p:nvGrpSpPr>
        <p:grpSpPr>
          <a:xfrm>
            <a:off x="0" y="4302125"/>
            <a:ext cx="9144000" cy="841375"/>
            <a:chOff x="0" y="4302125"/>
            <a:chExt cx="9144000" cy="841375"/>
          </a:xfrm>
        </p:grpSpPr>
        <p:grpSp>
          <p:nvGrpSpPr>
            <p:cNvPr id="216" name="Google Shape;216;g12fad8aead9_0_30"/>
            <p:cNvGrpSpPr/>
            <p:nvPr/>
          </p:nvGrpSpPr>
          <p:grpSpPr>
            <a:xfrm>
              <a:off x="0" y="4302125"/>
              <a:ext cx="9144000" cy="841375"/>
              <a:chOff x="0" y="4302125"/>
              <a:chExt cx="9144000" cy="841375"/>
            </a:xfrm>
          </p:grpSpPr>
          <p:grpSp>
            <p:nvGrpSpPr>
              <p:cNvPr id="217" name="Google Shape;217;g12fad8aead9_0_30"/>
              <p:cNvGrpSpPr/>
              <p:nvPr/>
            </p:nvGrpSpPr>
            <p:grpSpPr>
              <a:xfrm>
                <a:off x="0" y="4302125"/>
                <a:ext cx="9144000" cy="841375"/>
                <a:chOff x="0" y="4302125"/>
                <a:chExt cx="9144000" cy="841375"/>
              </a:xfrm>
            </p:grpSpPr>
            <p:pic>
              <p:nvPicPr>
                <p:cNvPr descr="E:\ELISA\ERLANGGA LISA\2017\TEMPLATE PPT\SMP PPKN kelas X kelompok wajib\SMP PPKN kelas X kelompok wajib.png" id="218" name="Google Shape;218;g12fad8aead9_0_30"/>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219" name="Google Shape;219;g12fad8aead9_0_30"/>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220" name="Google Shape;220;g12fad8aead9_0_30"/>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221" name="Google Shape;221;g12fad8aead9_0_30"/>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222" name="Google Shape;222;g12fad8aead9_0_30"/>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223" name="Google Shape;223;g12fad8aead9_0_30"/>
          <p:cNvSpPr txBox="1"/>
          <p:nvPr/>
        </p:nvSpPr>
        <p:spPr>
          <a:xfrm>
            <a:off x="140425" y="596850"/>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1. Hakikat Interaksi Sosial</a:t>
            </a:r>
            <a:endParaRPr b="1" sz="1600">
              <a:solidFill>
                <a:srgbClr val="2C987E"/>
              </a:solidFill>
              <a:latin typeface="Calibri"/>
              <a:ea typeface="Calibri"/>
              <a:cs typeface="Calibri"/>
              <a:sym typeface="Calibri"/>
            </a:endParaRPr>
          </a:p>
        </p:txBody>
      </p:sp>
      <p:sp>
        <p:nvSpPr>
          <p:cNvPr id="224" name="Google Shape;224;g12fad8aead9_0_30"/>
          <p:cNvSpPr txBox="1"/>
          <p:nvPr/>
        </p:nvSpPr>
        <p:spPr>
          <a:xfrm>
            <a:off x="457200" y="1194175"/>
            <a:ext cx="41148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Interaksi sosial adalah hubungan timbal balik berupa aksi saling memengaruhi antarindividu, antara individu dan kelompok, dan antarkelompok.</a:t>
            </a:r>
            <a:endParaRPr sz="1600">
              <a:latin typeface="Calibri"/>
              <a:ea typeface="Calibri"/>
              <a:cs typeface="Calibri"/>
              <a:sym typeface="Calibri"/>
            </a:endParaRPr>
          </a:p>
        </p:txBody>
      </p:sp>
      <p:sp>
        <p:nvSpPr>
          <p:cNvPr id="225" name="Google Shape;225;g12fad8aead9_0_30"/>
          <p:cNvSpPr txBox="1"/>
          <p:nvPr/>
        </p:nvSpPr>
        <p:spPr>
          <a:xfrm>
            <a:off x="476550" y="2571750"/>
            <a:ext cx="40761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Dalam interaksi sosial, salah satu pihak memberikan stimulus atau aksi dan pihak lain memberikan respons atau reaksi</a:t>
            </a:r>
            <a:endParaRPr sz="1600">
              <a:latin typeface="Calibri"/>
              <a:ea typeface="Calibri"/>
              <a:cs typeface="Calibri"/>
              <a:sym typeface="Calibri"/>
            </a:endParaRPr>
          </a:p>
        </p:txBody>
      </p:sp>
      <p:pic>
        <p:nvPicPr>
          <p:cNvPr id="226" name="Google Shape;226;g12fad8aead9_0_30"/>
          <p:cNvPicPr preferRelativeResize="0"/>
          <p:nvPr/>
        </p:nvPicPr>
        <p:blipFill>
          <a:blip r:embed="rId5">
            <a:alphaModFix/>
          </a:blip>
          <a:stretch>
            <a:fillRect/>
          </a:stretch>
        </p:blipFill>
        <p:spPr>
          <a:xfrm>
            <a:off x="4552650" y="1194175"/>
            <a:ext cx="4267201" cy="2844800"/>
          </a:xfrm>
          <a:prstGeom prst="rect">
            <a:avLst/>
          </a:prstGeom>
          <a:noFill/>
          <a:ln>
            <a:noFill/>
          </a:ln>
        </p:spPr>
      </p:pic>
      <p:sp>
        <p:nvSpPr>
          <p:cNvPr id="227" name="Google Shape;227;g12fad8aead9_0_30"/>
          <p:cNvSpPr txBox="1"/>
          <p:nvPr/>
        </p:nvSpPr>
        <p:spPr>
          <a:xfrm>
            <a:off x="4572000" y="3954900"/>
            <a:ext cx="3254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Sumber:</a:t>
            </a:r>
            <a:r>
              <a:rPr i="1" lang="en-US" sz="1200">
                <a:latin typeface="Calibri"/>
                <a:ea typeface="Calibri"/>
                <a:cs typeface="Calibri"/>
                <a:sym typeface="Calibri"/>
              </a:rPr>
              <a:t>wikipedia</a:t>
            </a:r>
            <a:endParaRPr b="0" i="1" sz="12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grpSp>
        <p:nvGrpSpPr>
          <p:cNvPr id="233" name="Google Shape;233;g12fad8aead9_0_35"/>
          <p:cNvGrpSpPr/>
          <p:nvPr/>
        </p:nvGrpSpPr>
        <p:grpSpPr>
          <a:xfrm>
            <a:off x="0" y="4302125"/>
            <a:ext cx="9144000" cy="841375"/>
            <a:chOff x="0" y="4302125"/>
            <a:chExt cx="9144000" cy="841375"/>
          </a:xfrm>
        </p:grpSpPr>
        <p:grpSp>
          <p:nvGrpSpPr>
            <p:cNvPr id="234" name="Google Shape;234;g12fad8aead9_0_35"/>
            <p:cNvGrpSpPr/>
            <p:nvPr/>
          </p:nvGrpSpPr>
          <p:grpSpPr>
            <a:xfrm>
              <a:off x="0" y="4302125"/>
              <a:ext cx="9144000" cy="841375"/>
              <a:chOff x="0" y="4302125"/>
              <a:chExt cx="9144000" cy="841375"/>
            </a:xfrm>
          </p:grpSpPr>
          <p:grpSp>
            <p:nvGrpSpPr>
              <p:cNvPr id="235" name="Google Shape;235;g12fad8aead9_0_35"/>
              <p:cNvGrpSpPr/>
              <p:nvPr/>
            </p:nvGrpSpPr>
            <p:grpSpPr>
              <a:xfrm>
                <a:off x="0" y="4302125"/>
                <a:ext cx="9144000" cy="841375"/>
                <a:chOff x="0" y="4302125"/>
                <a:chExt cx="9144000" cy="841375"/>
              </a:xfrm>
            </p:grpSpPr>
            <p:pic>
              <p:nvPicPr>
                <p:cNvPr descr="E:\ELISA\ERLANGGA LISA\2017\TEMPLATE PPT\SMP PPKN kelas X kelompok wajib\SMP PPKN kelas X kelompok wajib.png" id="236" name="Google Shape;236;g12fad8aead9_0_35"/>
                <p:cNvPicPr preferRelativeResize="0"/>
                <p:nvPr/>
              </p:nvPicPr>
              <p:blipFill rotWithShape="1">
                <a:blip r:embed="rId3">
                  <a:alphaModFix/>
                </a:blip>
                <a:srcRect b="0" l="0" r="0" t="0"/>
                <a:stretch/>
              </p:blipFill>
              <p:spPr>
                <a:xfrm>
                  <a:off x="0" y="4302125"/>
                  <a:ext cx="9144000" cy="841375"/>
                </a:xfrm>
                <a:prstGeom prst="rect">
                  <a:avLst/>
                </a:prstGeom>
                <a:noFill/>
                <a:ln>
                  <a:noFill/>
                </a:ln>
              </p:spPr>
            </p:pic>
            <p:sp>
              <p:nvSpPr>
                <p:cNvPr id="237" name="Google Shape;237;g12fad8aead9_0_35"/>
                <p:cNvSpPr txBox="1"/>
                <p:nvPr/>
              </p:nvSpPr>
              <p:spPr>
                <a:xfrm>
                  <a:off x="2057400" y="4732407"/>
                  <a:ext cx="5334000" cy="354000"/>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2060"/>
                      </a:solidFill>
                      <a:latin typeface="Arial"/>
                      <a:ea typeface="Arial"/>
                      <a:cs typeface="Arial"/>
                      <a:sym typeface="Arial"/>
                    </a:rPr>
                    <a:t>SOSIOLOGI</a:t>
                  </a:r>
                  <a:endParaRPr b="1" i="0" sz="1700" u="none" cap="none" strike="noStrike">
                    <a:solidFill>
                      <a:srgbClr val="002060"/>
                    </a:solidFill>
                    <a:latin typeface="Arial"/>
                    <a:ea typeface="Arial"/>
                    <a:cs typeface="Arial"/>
                    <a:sym typeface="Arial"/>
                  </a:endParaRPr>
                </a:p>
              </p:txBody>
            </p:sp>
          </p:grpSp>
          <p:pic>
            <p:nvPicPr>
              <p:cNvPr descr="A picture containing text&#10;&#10;Description automatically generated" id="238" name="Google Shape;238;g12fad8aead9_0_35"/>
              <p:cNvPicPr preferRelativeResize="0"/>
              <p:nvPr/>
            </p:nvPicPr>
            <p:blipFill rotWithShape="1">
              <a:blip r:embed="rId4">
                <a:alphaModFix/>
              </a:blip>
              <a:srcRect b="0" l="0" r="0" t="18869"/>
              <a:stretch/>
            </p:blipFill>
            <p:spPr>
              <a:xfrm>
                <a:off x="6172200" y="4734224"/>
                <a:ext cx="2743201" cy="350308"/>
              </a:xfrm>
              <a:prstGeom prst="rect">
                <a:avLst/>
              </a:prstGeom>
              <a:noFill/>
              <a:ln>
                <a:noFill/>
              </a:ln>
            </p:spPr>
          </p:pic>
        </p:grpSp>
        <p:sp>
          <p:nvSpPr>
            <p:cNvPr id="239" name="Google Shape;239;g12fad8aead9_0_35"/>
            <p:cNvSpPr/>
            <p:nvPr/>
          </p:nvSpPr>
          <p:spPr>
            <a:xfrm>
              <a:off x="0" y="4722812"/>
              <a:ext cx="1066800" cy="363600"/>
            </a:xfrm>
            <a:prstGeom prst="rect">
              <a:avLst/>
            </a:prstGeom>
            <a:solidFill>
              <a:srgbClr val="1777B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Calibri"/>
                  <a:ea typeface="Calibri"/>
                  <a:cs typeface="Calibri"/>
                  <a:sym typeface="Calibri"/>
                </a:rPr>
                <a:t>SMA/MA</a:t>
              </a:r>
              <a:endParaRPr b="1" i="0" sz="1800" u="none" cap="none" strike="noStrike">
                <a:solidFill>
                  <a:schemeClr val="lt1"/>
                </a:solidFill>
                <a:latin typeface="Calibri"/>
                <a:ea typeface="Calibri"/>
                <a:cs typeface="Calibri"/>
                <a:sym typeface="Calibri"/>
              </a:endParaRPr>
            </a:p>
          </p:txBody>
        </p:sp>
      </p:grpSp>
      <p:sp>
        <p:nvSpPr>
          <p:cNvPr id="240" name="Google Shape;240;g12fad8aead9_0_35"/>
          <p:cNvSpPr txBox="1"/>
          <p:nvPr/>
        </p:nvSpPr>
        <p:spPr>
          <a:xfrm>
            <a:off x="114300" y="582100"/>
            <a:ext cx="46269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rgbClr val="2C987E"/>
                </a:solidFill>
                <a:latin typeface="Calibri"/>
                <a:ea typeface="Calibri"/>
                <a:cs typeface="Calibri"/>
                <a:sym typeface="Calibri"/>
              </a:rPr>
              <a:t>2. Syarat Terjadinya Interaksi Sosial</a:t>
            </a:r>
            <a:endParaRPr b="1" sz="1600">
              <a:solidFill>
                <a:srgbClr val="2C987E"/>
              </a:solidFill>
              <a:latin typeface="Calibri"/>
              <a:ea typeface="Calibri"/>
              <a:cs typeface="Calibri"/>
              <a:sym typeface="Calibri"/>
            </a:endParaRPr>
          </a:p>
        </p:txBody>
      </p:sp>
      <p:sp>
        <p:nvSpPr>
          <p:cNvPr id="241" name="Google Shape;241;g12fad8aead9_0_35"/>
          <p:cNvSpPr txBox="1"/>
          <p:nvPr/>
        </p:nvSpPr>
        <p:spPr>
          <a:xfrm>
            <a:off x="0" y="133350"/>
            <a:ext cx="9144000" cy="402000"/>
          </a:xfrm>
          <a:prstGeom prst="rect">
            <a:avLst/>
          </a:prstGeom>
          <a:solidFill>
            <a:srgbClr val="2C987E"/>
          </a:solidFill>
          <a:ln>
            <a:noFill/>
          </a:ln>
        </p:spPr>
        <p:txBody>
          <a:bodyPr anchorCtr="0" anchor="t" bIns="46550" lIns="93125" spcFirstLastPara="1" rIns="93125" wrap="square" tIns="46550">
            <a:spAutoFit/>
          </a:bodyPr>
          <a:lstStyle/>
          <a:p>
            <a:pPr indent="0" lvl="1" marL="0" marR="0" rtl="0" algn="l">
              <a:lnSpc>
                <a:spcPct val="100000"/>
              </a:lnSpc>
              <a:spcBef>
                <a:spcPts val="0"/>
              </a:spcBef>
              <a:spcAft>
                <a:spcPts val="0"/>
              </a:spcAft>
              <a:buClr>
                <a:srgbClr val="000000"/>
              </a:buClr>
              <a:buSzPts val="2000"/>
              <a:buFont typeface="Arial"/>
              <a:buNone/>
            </a:pPr>
            <a:r>
              <a:rPr b="1" lang="en-US" sz="2000">
                <a:solidFill>
                  <a:schemeClr val="lt1"/>
                </a:solidFill>
                <a:latin typeface="Candara"/>
                <a:ea typeface="Candara"/>
                <a:cs typeface="Candara"/>
                <a:sym typeface="Candara"/>
              </a:rPr>
              <a:t>C. Hubungan Sosial</a:t>
            </a:r>
            <a:endParaRPr b="1" i="0" sz="2000" u="none" cap="none" strike="noStrike">
              <a:solidFill>
                <a:schemeClr val="lt1"/>
              </a:solidFill>
              <a:latin typeface="Candara"/>
              <a:ea typeface="Candara"/>
              <a:cs typeface="Candara"/>
              <a:sym typeface="Candara"/>
            </a:endParaRPr>
          </a:p>
        </p:txBody>
      </p:sp>
      <p:sp>
        <p:nvSpPr>
          <p:cNvPr id="242" name="Google Shape;242;g12fad8aead9_0_35"/>
          <p:cNvSpPr txBox="1"/>
          <p:nvPr/>
        </p:nvSpPr>
        <p:spPr>
          <a:xfrm>
            <a:off x="457200" y="1165188"/>
            <a:ext cx="86868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alibri"/>
                <a:ea typeface="Calibri"/>
                <a:cs typeface="Calibri"/>
                <a:sym typeface="Calibri"/>
              </a:rPr>
              <a:t>Berdasarkan penjelasan di atas, syarat sebuah hubungan dapat disebut interaksi sosial adalah sebagai berikut.</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Adanya hubungan timbal balik yang saling memengaruhi antara yang satu dengan lainnya.</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Interaksi harus berpedoman kepada norma-norma atau kaidah sebagai acuan.</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Adanya reaksi dari pihak lain atas komunikasi tersebut.</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Harus mempunyai maksud dan tujuan yang jelas.</a:t>
            </a:r>
            <a:endParaRPr sz="1600">
              <a:latin typeface="Calibri"/>
              <a:ea typeface="Calibri"/>
              <a:cs typeface="Calibri"/>
              <a:sym typeface="Calibri"/>
            </a:endParaRPr>
          </a:p>
          <a:p>
            <a:pPr indent="-330200" lvl="0" marL="457200" rtl="0" algn="l">
              <a:spcBef>
                <a:spcPts val="0"/>
              </a:spcBef>
              <a:spcAft>
                <a:spcPts val="0"/>
              </a:spcAft>
              <a:buSzPts val="1600"/>
              <a:buFont typeface="Calibri"/>
              <a:buAutoNum type="alphaLcPeriod"/>
            </a:pPr>
            <a:r>
              <a:rPr lang="en-US" sz="1600">
                <a:latin typeface="Calibri"/>
                <a:ea typeface="Calibri"/>
                <a:cs typeface="Calibri"/>
                <a:sym typeface="Calibri"/>
              </a:rPr>
              <a:t>Interaksi sosial bersifat positif, dinamis, dan berkesinambungan.</a:t>
            </a:r>
            <a:endParaRPr sz="160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creator>Marsella Putri</dc:creator>
</cp:coreProperties>
</file>